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276" y="-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2C13E-95D2-4F86-9CF7-4162B5E32F2C}" type="datetimeFigureOut">
              <a:rPr lang="ru-RU" smtClean="0"/>
              <a:t>29.04.2014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900E9-EA92-4108-B5EF-E5F4D2E2791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2C13E-95D2-4F86-9CF7-4162B5E32F2C}" type="datetimeFigureOut">
              <a:rPr lang="ru-RU" smtClean="0"/>
              <a:t>29.04.2014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900E9-EA92-4108-B5EF-E5F4D2E2791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2C13E-95D2-4F86-9CF7-4162B5E32F2C}" type="datetimeFigureOut">
              <a:rPr lang="ru-RU" smtClean="0"/>
              <a:t>29.04.2014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900E9-EA92-4108-B5EF-E5F4D2E2791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2C13E-95D2-4F86-9CF7-4162B5E32F2C}" type="datetimeFigureOut">
              <a:rPr lang="ru-RU" smtClean="0"/>
              <a:t>29.04.2014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900E9-EA92-4108-B5EF-E5F4D2E2791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2C13E-95D2-4F86-9CF7-4162B5E32F2C}" type="datetimeFigureOut">
              <a:rPr lang="ru-RU" smtClean="0"/>
              <a:t>29.04.2014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900E9-EA92-4108-B5EF-E5F4D2E2791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2C13E-95D2-4F86-9CF7-4162B5E32F2C}" type="datetimeFigureOut">
              <a:rPr lang="ru-RU" smtClean="0"/>
              <a:t>29.04.2014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900E9-EA92-4108-B5EF-E5F4D2E2791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2C13E-95D2-4F86-9CF7-4162B5E32F2C}" type="datetimeFigureOut">
              <a:rPr lang="ru-RU" smtClean="0"/>
              <a:t>29.04.2014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900E9-EA92-4108-B5EF-E5F4D2E2791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2C13E-95D2-4F86-9CF7-4162B5E32F2C}" type="datetimeFigureOut">
              <a:rPr lang="ru-RU" smtClean="0"/>
              <a:t>29.04.2014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900E9-EA92-4108-B5EF-E5F4D2E2791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2C13E-95D2-4F86-9CF7-4162B5E32F2C}" type="datetimeFigureOut">
              <a:rPr lang="ru-RU" smtClean="0"/>
              <a:t>29.04.2014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900E9-EA92-4108-B5EF-E5F4D2E2791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2C13E-95D2-4F86-9CF7-4162B5E32F2C}" type="datetimeFigureOut">
              <a:rPr lang="ru-RU" smtClean="0"/>
              <a:t>29.04.2014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900E9-EA92-4108-B5EF-E5F4D2E2791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2C13E-95D2-4F86-9CF7-4162B5E32F2C}" type="datetimeFigureOut">
              <a:rPr lang="ru-RU" smtClean="0"/>
              <a:t>29.04.2014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900E9-EA92-4108-B5EF-E5F4D2E2791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E12C13E-95D2-4F86-9CF7-4162B5E32F2C}" type="datetimeFigureOut">
              <a:rPr lang="ru-RU" smtClean="0"/>
              <a:t>29.04.2014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82900E9-EA92-4108-B5EF-E5F4D2E2791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51720" y="3573016"/>
            <a:ext cx="5637010" cy="882119"/>
          </a:xfrm>
        </p:spPr>
        <p:txBody>
          <a:bodyPr>
            <a:noAutofit/>
          </a:bodyPr>
          <a:lstStyle/>
          <a:p>
            <a:pPr algn="r"/>
            <a:r>
              <a:rPr lang="en-US" sz="6000" i="1" dirty="0" smtClean="0">
                <a:solidFill>
                  <a:schemeClr val="accent3">
                    <a:lumMod val="75000"/>
                  </a:schemeClr>
                </a:solidFill>
                <a:latin typeface="MS Reference Sans Serif" panose="020B0604030504040204" pitchFamily="34" charset="0"/>
              </a:rPr>
              <a:t>Spotlight 5</a:t>
            </a:r>
          </a:p>
          <a:p>
            <a:pPr algn="r"/>
            <a:r>
              <a:rPr lang="en-US" sz="4800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 BERKLEY" panose="02000000000000000000" pitchFamily="2" charset="0"/>
              </a:rPr>
              <a:t>L.A.Nuzhnenko</a:t>
            </a:r>
            <a:endParaRPr lang="ru-RU" sz="48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620688"/>
            <a:ext cx="7175351" cy="1793167"/>
          </a:xfrm>
        </p:spPr>
        <p:txBody>
          <a:bodyPr/>
          <a:lstStyle/>
          <a:p>
            <a:r>
              <a:rPr lang="en-US" sz="7200" i="1" dirty="0" smtClean="0">
                <a:solidFill>
                  <a:schemeClr val="accent3">
                    <a:lumMod val="50000"/>
                  </a:schemeClr>
                </a:solidFill>
                <a:latin typeface="MS Reference Sans Serif" panose="020B0604030504040204" pitchFamily="34" charset="0"/>
              </a:rPr>
              <a:t>Module 10a</a:t>
            </a:r>
            <a:endParaRPr lang="ru-RU" sz="7200" i="1" dirty="0">
              <a:solidFill>
                <a:schemeClr val="accent3">
                  <a:lumMod val="50000"/>
                </a:schemeClr>
              </a:solidFill>
              <a:latin typeface="MS Reference Sans Serif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527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51520" y="146637"/>
            <a:ext cx="822007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2400" b="1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Do you like travelling? What is your favorite way of travelling? </a:t>
            </a:r>
            <a:endParaRPr kumimoji="0" lang="ru-RU" altLang="ru-RU" sz="2400" b="1" i="1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2400" b="1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Explain your choice. Use exercise 2 in your Student’s book.</a:t>
            </a:r>
            <a:endParaRPr kumimoji="0" lang="en-US" altLang="ru-RU" sz="2400" b="0" i="1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124744"/>
            <a:ext cx="87129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b="1" i="1" dirty="0" smtClean="0">
                <a:solidFill>
                  <a:schemeClr val="accent3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Times New Roman"/>
              </a:rPr>
              <a:t>What types of holiday do you know? There are some more types of holiday popular throughout the world. Match the words with their definitions.</a:t>
            </a:r>
            <a:endParaRPr lang="ru-RU" sz="2400" i="1" dirty="0">
              <a:solidFill>
                <a:schemeClr val="accent3">
                  <a:lumMod val="50000"/>
                </a:schemeClr>
              </a:solidFill>
              <a:effectLst/>
              <a:latin typeface="Century Gothic" panose="020B0502020202020204" pitchFamily="34" charset="0"/>
              <a:ea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7214830"/>
              </p:ext>
            </p:extLst>
          </p:nvPr>
        </p:nvGraphicFramePr>
        <p:xfrm>
          <a:off x="251520" y="2420887"/>
          <a:ext cx="8712968" cy="410445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392402"/>
                <a:gridCol w="6320566"/>
              </a:tblGrid>
              <a:tr h="102611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Franklin Gothic Demi" panose="020B0703020102020204" pitchFamily="34" charset="0"/>
                          <a:ea typeface="Times New Roman"/>
                        </a:rPr>
                        <a:t>Winter holiday</a:t>
                      </a:r>
                      <a:endParaRPr lang="ru-RU" sz="2400" i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Franklin Gothic Demi" panose="020B0703020102020204" pitchFamily="34" charset="0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i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Franklin Gothic Demi" panose="020B0703020102020204" pitchFamily="34" charset="0"/>
                          <a:ea typeface="Times New Roman"/>
                        </a:rPr>
                        <a:t>means putting up a tent and sleeping in it</a:t>
                      </a:r>
                      <a:endParaRPr lang="ru-RU" sz="2400" i="1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Franklin Gothic Demi" panose="020B0703020102020204" pitchFamily="34" charset="0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2611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Franklin Gothic Demi" panose="020B0703020102020204" pitchFamily="34" charset="0"/>
                          <a:ea typeface="Times New Roman"/>
                        </a:rPr>
                        <a:t>Camping</a:t>
                      </a:r>
                      <a:endParaRPr lang="ru-RU" sz="2400" i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Franklin Gothic Demi" panose="020B0703020102020204" pitchFamily="34" charset="0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Franklin Gothic Demi" panose="020B0703020102020204" pitchFamily="34" charset="0"/>
                          <a:ea typeface="Times New Roman"/>
                        </a:rPr>
                        <a:t>often means skiing, winter sports</a:t>
                      </a:r>
                      <a:endParaRPr lang="ru-RU" sz="2400" i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Franklin Gothic Demi" panose="020B0703020102020204" pitchFamily="34" charset="0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2611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i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Franklin Gothic Demi" panose="020B0703020102020204" pitchFamily="34" charset="0"/>
                          <a:ea typeface="Times New Roman"/>
                        </a:rPr>
                        <a:t>Walking holiday</a:t>
                      </a:r>
                      <a:endParaRPr lang="ru-RU" sz="2400" i="1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Franklin Gothic Demi" panose="020B0703020102020204" pitchFamily="34" charset="0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Franklin Gothic Demi" panose="020B0703020102020204" pitchFamily="34" charset="0"/>
                          <a:ea typeface="Times New Roman"/>
                        </a:rPr>
                        <a:t>means going on a big comfortable bus</a:t>
                      </a:r>
                      <a:endParaRPr lang="ru-RU" sz="2400" i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Franklin Gothic Demi" panose="020B0703020102020204" pitchFamily="34" charset="0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2611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i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Franklin Gothic Demi" panose="020B0703020102020204" pitchFamily="34" charset="0"/>
                          <a:ea typeface="Times New Roman"/>
                        </a:rPr>
                        <a:t>Coach tour</a:t>
                      </a:r>
                      <a:endParaRPr lang="ru-RU" sz="2400" i="1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Franklin Gothic Demi" panose="020B0703020102020204" pitchFamily="34" charset="0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Franklin Gothic Demi" panose="020B0703020102020204" pitchFamily="34" charset="0"/>
                          <a:ea typeface="Times New Roman"/>
                        </a:rPr>
                        <a:t>usually means walking up mountains</a:t>
                      </a:r>
                      <a:endParaRPr lang="ru-RU" sz="2400" i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Franklin Gothic Demi" panose="020B0703020102020204" pitchFamily="34" charset="0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5" name="41 Дорожка 41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60232" y="616530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04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3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885698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b="1" dirty="0" smtClean="0">
                <a:effectLst/>
                <a:latin typeface="Times New Roman"/>
                <a:ea typeface="Times New Roman"/>
              </a:rPr>
              <a:t>Read a memo for a </a:t>
            </a:r>
            <a:r>
              <a:rPr lang="en-US" sz="2400" b="1" dirty="0" err="1" smtClean="0">
                <a:effectLst/>
                <a:latin typeface="Times New Roman"/>
                <a:ea typeface="Times New Roman"/>
              </a:rPr>
              <a:t>traveller</a:t>
            </a:r>
            <a:r>
              <a:rPr lang="en-US" sz="2400" b="1" dirty="0" smtClean="0">
                <a:effectLst/>
                <a:latin typeface="Times New Roman"/>
                <a:ea typeface="Times New Roman"/>
              </a:rPr>
              <a:t>. What do you usually do from the list? What is new for you? What will you do next time?</a:t>
            </a:r>
            <a:endParaRPr lang="ru-RU" sz="2400" b="1" dirty="0" smtClean="0">
              <a:effectLst/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endParaRPr lang="ru-RU" sz="2400" dirty="0" smtClean="0">
              <a:effectLst/>
              <a:latin typeface="Times New Roman"/>
              <a:ea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400" b="1" i="1" dirty="0" smtClean="0">
                <a:solidFill>
                  <a:schemeClr val="accent6">
                    <a:lumMod val="50000"/>
                  </a:schemeClr>
                </a:solidFill>
                <a:effectLst/>
                <a:ea typeface="Times New Roman"/>
              </a:rPr>
              <a:t>I always take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: </a:t>
            </a:r>
            <a:r>
              <a:rPr lang="ru-RU" sz="2400" dirty="0" smtClean="0">
                <a:effectLst/>
                <a:latin typeface="Times New Roman"/>
                <a:ea typeface="Times New Roman"/>
              </a:rPr>
              <a:t>   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/>
              <a:buChar char=""/>
              <a:tabLst>
                <a:tab pos="457200" algn="l"/>
              </a:tabLst>
            </a:pPr>
            <a:r>
              <a:rPr lang="en-US" sz="2400" i="1" dirty="0" smtClean="0">
                <a:solidFill>
                  <a:schemeClr val="accent4">
                    <a:lumMod val="50000"/>
                  </a:schemeClr>
                </a:solidFill>
                <a:effectLst/>
                <a:latin typeface="Microsoft Sans Serif" panose="020B0604020202020204" pitchFamily="34" charset="0"/>
                <a:ea typeface="Times New Roman"/>
                <a:cs typeface="Microsoft Sans Serif" panose="020B0604020202020204" pitchFamily="34" charset="0"/>
              </a:rPr>
              <a:t>my passport</a:t>
            </a:r>
            <a:endParaRPr lang="ru-RU" sz="2400" i="1" dirty="0" smtClean="0">
              <a:solidFill>
                <a:schemeClr val="accent4">
                  <a:lumMod val="50000"/>
                </a:schemeClr>
              </a:solidFill>
              <a:effectLst/>
              <a:latin typeface="Microsoft Sans Serif" panose="020B0604020202020204" pitchFamily="34" charset="0"/>
              <a:ea typeface="Times New Roman"/>
              <a:cs typeface="Microsoft Sans Serif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/>
              <a:buChar char=""/>
              <a:tabLst>
                <a:tab pos="457200" algn="l"/>
              </a:tabLst>
            </a:pPr>
            <a:r>
              <a:rPr lang="en-US" sz="2400" i="1" dirty="0" smtClean="0">
                <a:solidFill>
                  <a:schemeClr val="accent4">
                    <a:lumMod val="50000"/>
                  </a:schemeClr>
                </a:solidFill>
                <a:effectLst/>
                <a:latin typeface="Microsoft Sans Serif" panose="020B0604020202020204" pitchFamily="34" charset="0"/>
                <a:ea typeface="Times New Roman"/>
                <a:cs typeface="Microsoft Sans Serif" panose="020B0604020202020204" pitchFamily="34" charset="0"/>
              </a:rPr>
              <a:t>a visa</a:t>
            </a:r>
            <a:endParaRPr lang="ru-RU" sz="2400" i="1" dirty="0" smtClean="0">
              <a:solidFill>
                <a:schemeClr val="accent4">
                  <a:lumMod val="50000"/>
                </a:schemeClr>
              </a:solidFill>
              <a:effectLst/>
              <a:latin typeface="Microsoft Sans Serif" panose="020B0604020202020204" pitchFamily="34" charset="0"/>
              <a:ea typeface="Times New Roman"/>
              <a:cs typeface="Microsoft Sans Serif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/>
              <a:buChar char=""/>
              <a:tabLst>
                <a:tab pos="457200" algn="l"/>
              </a:tabLst>
            </a:pPr>
            <a:r>
              <a:rPr lang="en-US" sz="2400" i="1" dirty="0" smtClean="0">
                <a:solidFill>
                  <a:schemeClr val="accent4">
                    <a:lumMod val="50000"/>
                  </a:schemeClr>
                </a:solidFill>
                <a:effectLst/>
                <a:latin typeface="Microsoft Sans Serif" panose="020B0604020202020204" pitchFamily="34" charset="0"/>
                <a:ea typeface="Times New Roman"/>
                <a:cs typeface="Microsoft Sans Serif" panose="020B0604020202020204" pitchFamily="34" charset="0"/>
              </a:rPr>
              <a:t>my tickets</a:t>
            </a:r>
            <a:endParaRPr lang="ru-RU" sz="2400" i="1" dirty="0" smtClean="0">
              <a:solidFill>
                <a:schemeClr val="accent4">
                  <a:lumMod val="50000"/>
                </a:schemeClr>
              </a:solidFill>
              <a:effectLst/>
              <a:latin typeface="Microsoft Sans Serif" panose="020B0604020202020204" pitchFamily="34" charset="0"/>
              <a:ea typeface="Times New Roman"/>
              <a:cs typeface="Microsoft Sans Serif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/>
              <a:buChar char=""/>
              <a:tabLst>
                <a:tab pos="457200" algn="l"/>
              </a:tabLst>
            </a:pPr>
            <a:r>
              <a:rPr lang="en-US" sz="2400" i="1" dirty="0" smtClean="0">
                <a:solidFill>
                  <a:schemeClr val="accent4">
                    <a:lumMod val="50000"/>
                  </a:schemeClr>
                </a:solidFill>
                <a:effectLst/>
                <a:latin typeface="Microsoft Sans Serif" panose="020B0604020202020204" pitchFamily="34" charset="0"/>
                <a:ea typeface="Times New Roman"/>
                <a:cs typeface="Microsoft Sans Serif" panose="020B0604020202020204" pitchFamily="34" charset="0"/>
              </a:rPr>
              <a:t>currency</a:t>
            </a:r>
            <a:endParaRPr lang="ru-RU" sz="2400" i="1" dirty="0" smtClean="0">
              <a:solidFill>
                <a:schemeClr val="accent4">
                  <a:lumMod val="50000"/>
                </a:schemeClr>
              </a:solidFill>
              <a:effectLst/>
              <a:latin typeface="Microsoft Sans Serif" panose="020B0604020202020204" pitchFamily="34" charset="0"/>
              <a:ea typeface="Times New Roman"/>
              <a:cs typeface="Microsoft Sans Serif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/>
              <a:buChar char=""/>
              <a:tabLst>
                <a:tab pos="457200" algn="l"/>
              </a:tabLst>
            </a:pPr>
            <a:r>
              <a:rPr lang="en-US" sz="2400" i="1" dirty="0" smtClean="0">
                <a:solidFill>
                  <a:schemeClr val="accent4">
                    <a:lumMod val="50000"/>
                  </a:schemeClr>
                </a:solidFill>
                <a:effectLst/>
                <a:latin typeface="Microsoft Sans Serif" panose="020B0604020202020204" pitchFamily="34" charset="0"/>
                <a:ea typeface="Times New Roman"/>
                <a:cs typeface="Microsoft Sans Serif" panose="020B0604020202020204" pitchFamily="34" charset="0"/>
              </a:rPr>
              <a:t>a camera</a:t>
            </a:r>
            <a:endParaRPr lang="ru-RU" sz="2400" i="1" dirty="0" smtClean="0">
              <a:solidFill>
                <a:schemeClr val="accent4">
                  <a:lumMod val="50000"/>
                </a:schemeClr>
              </a:solidFill>
              <a:effectLst/>
              <a:latin typeface="Microsoft Sans Serif" panose="020B0604020202020204" pitchFamily="34" charset="0"/>
              <a:ea typeface="Times New Roman"/>
              <a:cs typeface="Microsoft Sans Serif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/>
              <a:buChar char=""/>
              <a:tabLst>
                <a:tab pos="457200" algn="l"/>
              </a:tabLst>
            </a:pPr>
            <a:r>
              <a:rPr lang="en-US" sz="2400" i="1" dirty="0" smtClean="0">
                <a:solidFill>
                  <a:schemeClr val="accent4">
                    <a:lumMod val="50000"/>
                  </a:schemeClr>
                </a:solidFill>
                <a:effectLst/>
                <a:latin typeface="Microsoft Sans Serif" panose="020B0604020202020204" pitchFamily="34" charset="0"/>
                <a:ea typeface="Times New Roman"/>
                <a:cs typeface="Microsoft Sans Serif" panose="020B0604020202020204" pitchFamily="34" charset="0"/>
              </a:rPr>
              <a:t>a phrase book</a:t>
            </a:r>
            <a:endParaRPr lang="ru-RU" sz="2400" i="1" dirty="0" smtClean="0">
              <a:solidFill>
                <a:schemeClr val="accent4">
                  <a:lumMod val="50000"/>
                </a:schemeClr>
              </a:solidFill>
              <a:effectLst/>
              <a:latin typeface="Microsoft Sans Serif" panose="020B0604020202020204" pitchFamily="34" charset="0"/>
              <a:ea typeface="Times New Roman"/>
              <a:cs typeface="Microsoft Sans Serif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/>
              <a:buChar char=""/>
              <a:tabLst>
                <a:tab pos="457200" algn="l"/>
              </a:tabLst>
            </a:pPr>
            <a:r>
              <a:rPr lang="en-US" sz="2400" i="1" dirty="0" smtClean="0">
                <a:solidFill>
                  <a:schemeClr val="accent4">
                    <a:lumMod val="50000"/>
                  </a:schemeClr>
                </a:solidFill>
                <a:effectLst/>
                <a:latin typeface="Microsoft Sans Serif" panose="020B0604020202020204" pitchFamily="34" charset="0"/>
                <a:ea typeface="Times New Roman"/>
                <a:cs typeface="Microsoft Sans Serif" panose="020B0604020202020204" pitchFamily="34" charset="0"/>
              </a:rPr>
              <a:t>my luggage</a:t>
            </a:r>
            <a:endParaRPr lang="ru-RU" sz="2400" i="1" dirty="0" smtClean="0">
              <a:solidFill>
                <a:schemeClr val="accent4">
                  <a:lumMod val="50000"/>
                </a:schemeClr>
              </a:solidFill>
              <a:effectLst/>
              <a:latin typeface="Microsoft Sans Serif" panose="020B0604020202020204" pitchFamily="34" charset="0"/>
              <a:ea typeface="Times New Roman"/>
              <a:cs typeface="Microsoft Sans Serif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79911" y="1224628"/>
            <a:ext cx="507776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Times New Roman"/>
              </a:rPr>
              <a:t>I usually:</a:t>
            </a:r>
            <a:endParaRPr lang="ru-RU" sz="2400" b="1" i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Times New Roman"/>
            </a:endParaRPr>
          </a:p>
          <a:p>
            <a:pPr marL="342900" lvl="0" indent="-342900">
              <a:lnSpc>
                <a:spcPct val="150000"/>
              </a:lnSpc>
              <a:buFont typeface="Symbol"/>
              <a:buChar char=""/>
              <a:tabLst>
                <a:tab pos="457200" algn="l"/>
              </a:tabLst>
            </a:pPr>
            <a:r>
              <a:rPr lang="en-US" sz="2400" i="1" dirty="0">
                <a:solidFill>
                  <a:schemeClr val="accent4">
                    <a:lumMod val="50000"/>
                  </a:schemeClr>
                </a:solidFill>
                <a:latin typeface="Microsoft Sans Serif" panose="020B0604020202020204" pitchFamily="34" charset="0"/>
                <a:ea typeface="Times New Roman"/>
                <a:cs typeface="Microsoft Sans Serif" panose="020B0604020202020204" pitchFamily="34" charset="0"/>
              </a:rPr>
              <a:t>send postcards to my friends and relatives</a:t>
            </a:r>
            <a:endParaRPr lang="ru-RU" sz="2400" i="1" dirty="0">
              <a:solidFill>
                <a:schemeClr val="accent4">
                  <a:lumMod val="50000"/>
                </a:schemeClr>
              </a:solidFill>
              <a:latin typeface="Microsoft Sans Serif" panose="020B0604020202020204" pitchFamily="34" charset="0"/>
              <a:ea typeface="Times New Roman"/>
              <a:cs typeface="Microsoft Sans Serif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Symbol"/>
              <a:buChar char=""/>
              <a:tabLst>
                <a:tab pos="457200" algn="l"/>
              </a:tabLst>
            </a:pPr>
            <a:r>
              <a:rPr lang="en-US" sz="2400" i="1" dirty="0">
                <a:solidFill>
                  <a:schemeClr val="accent4">
                    <a:lumMod val="50000"/>
                  </a:schemeClr>
                </a:solidFill>
                <a:latin typeface="Microsoft Sans Serif" panose="020B0604020202020204" pitchFamily="34" charset="0"/>
                <a:ea typeface="Times New Roman"/>
                <a:cs typeface="Microsoft Sans Serif" panose="020B0604020202020204" pitchFamily="34" charset="0"/>
              </a:rPr>
              <a:t>try </a:t>
            </a:r>
            <a:r>
              <a:rPr lang="en-US" sz="2400" i="1" dirty="0" smtClean="0">
                <a:solidFill>
                  <a:schemeClr val="accent4">
                    <a:lumMod val="50000"/>
                  </a:schemeClr>
                </a:solidFill>
                <a:latin typeface="Microsoft Sans Serif" panose="020B0604020202020204" pitchFamily="34" charset="0"/>
                <a:ea typeface="Times New Roman"/>
                <a:cs typeface="Microsoft Sans Serif" panose="020B0604020202020204" pitchFamily="34" charset="0"/>
              </a:rPr>
              <a:t>local </a:t>
            </a:r>
            <a:r>
              <a:rPr lang="en-US" sz="2400" i="1" dirty="0">
                <a:solidFill>
                  <a:schemeClr val="accent4">
                    <a:lumMod val="50000"/>
                  </a:schemeClr>
                </a:solidFill>
                <a:latin typeface="Microsoft Sans Serif" panose="020B0604020202020204" pitchFamily="34" charset="0"/>
                <a:ea typeface="Times New Roman"/>
                <a:cs typeface="Microsoft Sans Serif" panose="020B0604020202020204" pitchFamily="34" charset="0"/>
              </a:rPr>
              <a:t>food</a:t>
            </a:r>
            <a:endParaRPr lang="ru-RU" sz="2400" i="1" dirty="0">
              <a:solidFill>
                <a:schemeClr val="accent4">
                  <a:lumMod val="50000"/>
                </a:schemeClr>
              </a:solidFill>
              <a:latin typeface="Microsoft Sans Serif" panose="020B0604020202020204" pitchFamily="34" charset="0"/>
              <a:ea typeface="Times New Roman"/>
              <a:cs typeface="Microsoft Sans Serif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Symbol"/>
              <a:buChar char=""/>
              <a:tabLst>
                <a:tab pos="457200" algn="l"/>
              </a:tabLst>
            </a:pPr>
            <a:r>
              <a:rPr lang="en-US" sz="2400" i="1" dirty="0">
                <a:solidFill>
                  <a:schemeClr val="accent4">
                    <a:lumMod val="50000"/>
                  </a:schemeClr>
                </a:solidFill>
                <a:latin typeface="Microsoft Sans Serif" panose="020B0604020202020204" pitchFamily="34" charset="0"/>
                <a:ea typeface="Times New Roman"/>
                <a:cs typeface="Microsoft Sans Serif" panose="020B0604020202020204" pitchFamily="34" charset="0"/>
              </a:rPr>
              <a:t>take pictures of interesting places</a:t>
            </a:r>
            <a:endParaRPr lang="ru-RU" sz="2400" i="1" dirty="0">
              <a:solidFill>
                <a:schemeClr val="accent4">
                  <a:lumMod val="50000"/>
                </a:schemeClr>
              </a:solidFill>
              <a:latin typeface="Microsoft Sans Serif" panose="020B0604020202020204" pitchFamily="34" charset="0"/>
              <a:ea typeface="Times New Roman"/>
              <a:cs typeface="Microsoft Sans Serif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Symbol"/>
              <a:buChar char=""/>
              <a:tabLst>
                <a:tab pos="457200" algn="l"/>
              </a:tabLst>
            </a:pPr>
            <a:r>
              <a:rPr lang="en-US" sz="2400" i="1" dirty="0">
                <a:solidFill>
                  <a:schemeClr val="accent4">
                    <a:lumMod val="50000"/>
                  </a:schemeClr>
                </a:solidFill>
                <a:latin typeface="Microsoft Sans Serif" panose="020B0604020202020204" pitchFamily="34" charset="0"/>
                <a:ea typeface="Times New Roman"/>
                <a:cs typeface="Microsoft Sans Serif" panose="020B0604020202020204" pitchFamily="34" charset="0"/>
              </a:rPr>
              <a:t>try to speak the language</a:t>
            </a:r>
            <a:endParaRPr lang="ru-RU" sz="2400" i="1" dirty="0">
              <a:solidFill>
                <a:schemeClr val="accent4">
                  <a:lumMod val="50000"/>
                </a:schemeClr>
              </a:solidFill>
              <a:latin typeface="Microsoft Sans Serif" panose="020B0604020202020204" pitchFamily="34" charset="0"/>
              <a:ea typeface="Times New Roman"/>
              <a:cs typeface="Microsoft Sans Serif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Symbol"/>
              <a:buChar char=""/>
              <a:tabLst>
                <a:tab pos="457200" algn="l"/>
              </a:tabLst>
            </a:pPr>
            <a:r>
              <a:rPr lang="en-US" sz="2400" i="1" dirty="0">
                <a:solidFill>
                  <a:schemeClr val="accent4">
                    <a:lumMod val="50000"/>
                  </a:schemeClr>
                </a:solidFill>
                <a:latin typeface="Microsoft Sans Serif" panose="020B0604020202020204" pitchFamily="34" charset="0"/>
                <a:ea typeface="Times New Roman"/>
                <a:cs typeface="Microsoft Sans Serif" panose="020B0604020202020204" pitchFamily="34" charset="0"/>
              </a:rPr>
              <a:t>go to the Tourist Office if I have any questions</a:t>
            </a:r>
            <a:endParaRPr lang="ru-RU" sz="2400" i="1" dirty="0">
              <a:solidFill>
                <a:schemeClr val="accent4">
                  <a:lumMod val="50000"/>
                </a:schemeClr>
              </a:solidFill>
              <a:latin typeface="Microsoft Sans Serif" panose="020B0604020202020204" pitchFamily="34" charset="0"/>
              <a:ea typeface="Times New Roman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0858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95536" y="548680"/>
            <a:ext cx="8532440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en-US" alt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Fill in the gaps.</a:t>
            </a:r>
            <a:endParaRPr kumimoji="0" lang="ru-RU" altLang="ru-RU" sz="24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altLang="ru-RU" sz="2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en-US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Sue, don’t forget to send me a ____________________.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en-US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I’d like to try the __________ ___________. I can’t see hamburgers any more.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en-US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 need some information. Is there a ______________ Office?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en-US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I’d like to go to Finland for my holiday, but I can’t speak the ________________.</a:t>
            </a:r>
            <a:endParaRPr kumimoji="0" lang="en-US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6441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8712968" cy="6477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b="1" i="1" dirty="0" smtClean="0">
                <a:solidFill>
                  <a:schemeClr val="accent3">
                    <a:lumMod val="50000"/>
                  </a:schemeClr>
                </a:solidFill>
                <a:effectLst/>
                <a:latin typeface="Lucida Sans" panose="020B0602030504020204" pitchFamily="34" charset="0"/>
                <a:ea typeface="Times New Roman"/>
              </a:rPr>
              <a:t>Use can/can’t</a:t>
            </a:r>
            <a:r>
              <a:rPr lang="ru-RU" sz="2800" b="1" i="1" dirty="0" smtClean="0">
                <a:solidFill>
                  <a:schemeClr val="accent3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.</a:t>
            </a:r>
            <a:endParaRPr lang="ru-RU" sz="2800" i="1" dirty="0" smtClean="0">
              <a:solidFill>
                <a:schemeClr val="accent3">
                  <a:lumMod val="50000"/>
                </a:schemeClr>
              </a:solidFill>
              <a:effectLst/>
              <a:latin typeface="Times New Roman"/>
              <a:ea typeface="Times New Roman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/>
              <a:buChar char=""/>
              <a:tabLst>
                <a:tab pos="457200" algn="l"/>
              </a:tabLst>
            </a:pPr>
            <a:r>
              <a:rPr lang="en-US" sz="2800" i="1" dirty="0" smtClean="0">
                <a:solidFill>
                  <a:schemeClr val="accent3">
                    <a:lumMod val="50000"/>
                  </a:schemeClr>
                </a:solidFill>
                <a:effectLst/>
                <a:latin typeface="Lucida Sans" panose="020B0602030504020204" pitchFamily="34" charset="0"/>
                <a:ea typeface="Times New Roman"/>
              </a:rPr>
              <a:t>My grandfather is a very clever man. He ________ speak five languages.</a:t>
            </a:r>
            <a:endParaRPr lang="ru-RU" sz="2800" i="1" dirty="0" smtClean="0">
              <a:solidFill>
                <a:schemeClr val="accent3">
                  <a:lumMod val="50000"/>
                </a:schemeClr>
              </a:solidFill>
              <a:effectLst/>
              <a:latin typeface="Times New Roman"/>
              <a:ea typeface="Times New Roman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/>
              <a:buChar char=""/>
              <a:tabLst>
                <a:tab pos="457200" algn="l"/>
              </a:tabLst>
            </a:pPr>
            <a:r>
              <a:rPr lang="en-US" sz="2800" i="1" dirty="0" smtClean="0">
                <a:solidFill>
                  <a:schemeClr val="accent3">
                    <a:lumMod val="50000"/>
                  </a:schemeClr>
                </a:solidFill>
                <a:effectLst/>
                <a:latin typeface="Lucida Sans" panose="020B0602030504020204" pitchFamily="34" charset="0"/>
                <a:ea typeface="Times New Roman"/>
              </a:rPr>
              <a:t>I’m afraid I _________ come to your party next week.</a:t>
            </a:r>
            <a:endParaRPr lang="ru-RU" sz="2800" i="1" dirty="0" smtClean="0">
              <a:solidFill>
                <a:schemeClr val="accent3">
                  <a:lumMod val="50000"/>
                </a:schemeClr>
              </a:solidFill>
              <a:effectLst/>
              <a:latin typeface="Times New Roman"/>
              <a:ea typeface="Times New Roman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/>
              <a:buChar char=""/>
              <a:tabLst>
                <a:tab pos="457200" algn="l"/>
              </a:tabLst>
            </a:pPr>
            <a:r>
              <a:rPr lang="en-US" sz="2800" i="1" dirty="0" smtClean="0">
                <a:solidFill>
                  <a:schemeClr val="accent3">
                    <a:lumMod val="50000"/>
                  </a:schemeClr>
                </a:solidFill>
                <a:effectLst/>
                <a:latin typeface="Lucida Sans" panose="020B0602030504020204" pitchFamily="34" charset="0"/>
                <a:ea typeface="Times New Roman"/>
              </a:rPr>
              <a:t>I have plenty of time. I _________ go white water rafting.</a:t>
            </a:r>
            <a:endParaRPr lang="ru-RU" sz="2800" i="1" dirty="0" smtClean="0">
              <a:solidFill>
                <a:schemeClr val="accent3">
                  <a:lumMod val="50000"/>
                </a:schemeClr>
              </a:solidFill>
              <a:effectLst/>
              <a:latin typeface="Times New Roman"/>
              <a:ea typeface="Times New Roman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/>
              <a:buChar char=""/>
              <a:tabLst>
                <a:tab pos="457200" algn="l"/>
              </a:tabLst>
            </a:pPr>
            <a:r>
              <a:rPr lang="en-US" sz="2800" i="1" dirty="0" smtClean="0">
                <a:solidFill>
                  <a:schemeClr val="accent3">
                    <a:lumMod val="50000"/>
                  </a:schemeClr>
                </a:solidFill>
                <a:effectLst/>
                <a:latin typeface="Lucida Sans" panose="020B0602030504020204" pitchFamily="34" charset="0"/>
                <a:ea typeface="Times New Roman"/>
              </a:rPr>
              <a:t>My grandmother loves music. She _________ play the piano very well.</a:t>
            </a:r>
            <a:endParaRPr lang="ru-RU" sz="2800" i="1" dirty="0" smtClean="0">
              <a:solidFill>
                <a:schemeClr val="accent3">
                  <a:lumMod val="50000"/>
                </a:schemeClr>
              </a:solidFill>
              <a:effectLst/>
              <a:latin typeface="Times New Roman"/>
              <a:ea typeface="Times New Roman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/>
              <a:buChar char=""/>
              <a:tabLst>
                <a:tab pos="457200" algn="l"/>
              </a:tabLst>
            </a:pPr>
            <a:r>
              <a:rPr lang="en-US" sz="2800" i="1" dirty="0" smtClean="0">
                <a:solidFill>
                  <a:schemeClr val="accent3">
                    <a:lumMod val="50000"/>
                  </a:schemeClr>
                </a:solidFill>
                <a:effectLst/>
                <a:latin typeface="Lucida Sans" panose="020B0602030504020204" pitchFamily="34" charset="0"/>
                <a:ea typeface="Times New Roman"/>
              </a:rPr>
              <a:t>I feel sick. I _________ do anything.</a:t>
            </a:r>
            <a:endParaRPr lang="ru-RU" sz="2800" i="1" dirty="0">
              <a:solidFill>
                <a:schemeClr val="accent3">
                  <a:lumMod val="50000"/>
                </a:schemeClr>
              </a:solidFill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07515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238472"/>
            <a:ext cx="871296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400" b="1" i="1" dirty="0" smtClean="0">
                <a:solidFill>
                  <a:schemeClr val="accent3">
                    <a:lumMod val="50000"/>
                  </a:schemeClr>
                </a:solidFill>
                <a:effectLst/>
                <a:latin typeface="MS Reference Sans Serif" panose="020B0604030504040204" pitchFamily="34" charset="0"/>
                <a:ea typeface="Times New Roman"/>
              </a:rPr>
              <a:t>Read the sentences out as fast as possible but correctly.</a:t>
            </a:r>
            <a:endParaRPr lang="ru-RU" sz="2400" b="1" i="1" dirty="0" smtClean="0">
              <a:solidFill>
                <a:schemeClr val="accent3">
                  <a:lumMod val="50000"/>
                </a:schemeClr>
              </a:solidFill>
              <a:effectLst/>
              <a:latin typeface="MS Reference Sans Serif" panose="020B0604030504040204" pitchFamily="34" charset="0"/>
              <a:ea typeface="Times New Roman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/>
              <a:buChar char=""/>
              <a:tabLst>
                <a:tab pos="457200" algn="l"/>
              </a:tabLst>
            </a:pPr>
            <a:r>
              <a:rPr lang="en-US" sz="2400" b="1" i="1" dirty="0" smtClean="0">
                <a:solidFill>
                  <a:schemeClr val="accent3">
                    <a:lumMod val="50000"/>
                  </a:schemeClr>
                </a:solidFill>
                <a:effectLst/>
                <a:latin typeface="MS Reference Sans Serif" panose="020B0604030504040204" pitchFamily="34" charset="0"/>
                <a:ea typeface="Times New Roman"/>
              </a:rPr>
              <a:t>Don’t catch a chill! (</a:t>
            </a:r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  <a:effectLst/>
                <a:latin typeface="MS Reference Sans Serif" panose="020B0604030504040204" pitchFamily="34" charset="0"/>
                <a:ea typeface="Times New Roman"/>
              </a:rPr>
              <a:t>Не простудись</a:t>
            </a:r>
            <a:r>
              <a:rPr lang="en-US" sz="2400" b="1" i="1" dirty="0" smtClean="0">
                <a:solidFill>
                  <a:schemeClr val="accent3">
                    <a:lumMod val="50000"/>
                  </a:schemeClr>
                </a:solidFill>
                <a:effectLst/>
                <a:latin typeface="MS Reference Sans Serif" panose="020B0604030504040204" pitchFamily="34" charset="0"/>
                <a:ea typeface="Times New Roman"/>
              </a:rPr>
              <a:t>!)</a:t>
            </a:r>
            <a:endParaRPr lang="ru-RU" sz="2400" b="1" i="1" dirty="0" smtClean="0">
              <a:solidFill>
                <a:schemeClr val="accent3">
                  <a:lumMod val="50000"/>
                </a:schemeClr>
              </a:solidFill>
              <a:effectLst/>
              <a:latin typeface="MS Reference Sans Serif" panose="020B0604030504040204" pitchFamily="34" charset="0"/>
              <a:ea typeface="Times New Roman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/>
              <a:buChar char=""/>
              <a:tabLst>
                <a:tab pos="457200" algn="l"/>
              </a:tabLst>
            </a:pPr>
            <a:r>
              <a:rPr lang="en-US" sz="2400" b="1" i="1" dirty="0" smtClean="0">
                <a:solidFill>
                  <a:schemeClr val="accent3">
                    <a:lumMod val="50000"/>
                  </a:schemeClr>
                </a:solidFill>
                <a:effectLst/>
                <a:latin typeface="MS Reference Sans Serif" panose="020B0604030504040204" pitchFamily="34" charset="0"/>
                <a:ea typeface="Times New Roman"/>
              </a:rPr>
              <a:t>The years teach much which the days never know. </a:t>
            </a:r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  <a:effectLst/>
                <a:latin typeface="MS Reference Sans Serif" panose="020B0604030504040204" pitchFamily="34" charset="0"/>
                <a:ea typeface="Times New Roman"/>
              </a:rPr>
              <a:t>(Годы учат тому, чему не научат дни.)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/>
              <a:buChar char=""/>
              <a:tabLst>
                <a:tab pos="457200" algn="l"/>
              </a:tabLst>
            </a:pPr>
            <a:r>
              <a:rPr lang="en-US" sz="2400" b="1" i="1" dirty="0" smtClean="0">
                <a:solidFill>
                  <a:schemeClr val="accent3">
                    <a:lumMod val="50000"/>
                  </a:schemeClr>
                </a:solidFill>
                <a:effectLst/>
                <a:latin typeface="MS Reference Sans Serif" panose="020B0604030504040204" pitchFamily="34" charset="0"/>
                <a:ea typeface="Times New Roman"/>
              </a:rPr>
              <a:t>Just imagine! </a:t>
            </a:r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  <a:effectLst/>
                <a:latin typeface="MS Reference Sans Serif" panose="020B0604030504040204" pitchFamily="34" charset="0"/>
                <a:ea typeface="Times New Roman"/>
              </a:rPr>
              <a:t>(Подумать только!)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dirty="0" smtClean="0">
                <a:solidFill>
                  <a:schemeClr val="accent3">
                    <a:lumMod val="50000"/>
                  </a:schemeClr>
                </a:solidFill>
                <a:effectLst/>
                <a:latin typeface="MS Reference Sans Serif" panose="020B0604030504040204" pitchFamily="34" charset="0"/>
                <a:ea typeface="Times New Roman"/>
              </a:rPr>
              <a:t>Meet John Jones junior</a:t>
            </a:r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  <a:effectLst/>
                <a:latin typeface="MS Reference Sans Serif" panose="020B0604030504040204" pitchFamily="34" charset="0"/>
                <a:ea typeface="Times New Roman"/>
              </a:rPr>
              <a:t>. (Знакомьтесь, Джон Джоунз младший)</a:t>
            </a:r>
            <a:endParaRPr lang="ru-RU" sz="2400" b="1" i="1" dirty="0">
              <a:solidFill>
                <a:schemeClr val="accent3">
                  <a:lumMod val="50000"/>
                </a:schemeClr>
              </a:solidFill>
              <a:latin typeface="MS Reference Sans Serif" panose="020B0604030504040204" pitchFamily="34" charset="0"/>
            </a:endParaRPr>
          </a:p>
        </p:txBody>
      </p:sp>
      <p:pic>
        <p:nvPicPr>
          <p:cNvPr id="3" name="42 Дорожка 42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47052" y="620688"/>
            <a:ext cx="406400" cy="406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7584" y="620688"/>
            <a:ext cx="2034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chemeClr val="accent3">
                    <a:lumMod val="50000"/>
                  </a:schemeClr>
                </a:solidFill>
              </a:rPr>
              <a:t>Ex.7, page 117</a:t>
            </a:r>
            <a:endParaRPr lang="ru-RU" sz="24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5" name="43 Дорожка 43 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0" y="580526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945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29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31</TotalTime>
  <Words>352</Words>
  <Application>Microsoft Office PowerPoint</Application>
  <PresentationFormat>Экран (4:3)</PresentationFormat>
  <Paragraphs>48</Paragraphs>
  <Slides>6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Воздушный поток</vt:lpstr>
      <vt:lpstr>Module 10a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</dc:creator>
  <cp:lastModifiedBy>Е</cp:lastModifiedBy>
  <cp:revision>3</cp:revision>
  <dcterms:created xsi:type="dcterms:W3CDTF">2014-04-28T20:02:30Z</dcterms:created>
  <dcterms:modified xsi:type="dcterms:W3CDTF">2014-04-28T20:33:34Z</dcterms:modified>
</cp:coreProperties>
</file>