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FCB-734A-42E0-BC9E-D8FEE211ABAA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FFD-C93E-4875-AC3B-C51621AE08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ED5FCB-734A-42E0-BC9E-D8FEE211ABAA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F71FFD-C93E-4875-AC3B-C51621AE08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thank%20you&amp;fp=0&amp;img_url=http%3A%2F%2Fphotos-b.ak.fbcdn.net%2Fhphotos-ak-ash3%2F553834_10151055721112075_1034438585_s.jpg&amp;pos=21&amp;uinfo=ww-1515-wh-759-fw-1290-fh-553-pd-1.2499949932098388&amp;rpt=simag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UeS6gabSk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717032"/>
            <a:ext cx="7346677" cy="2217632"/>
          </a:xfrm>
        </p:spPr>
        <p:txBody>
          <a:bodyPr>
            <a:normAutofit/>
          </a:bodyPr>
          <a:lstStyle/>
          <a:p>
            <a:r>
              <a:rPr lang="en-US" sz="6600" i="1" dirty="0" smtClean="0">
                <a:solidFill>
                  <a:schemeClr val="accent5">
                    <a:lumMod val="75000"/>
                  </a:schemeClr>
                </a:solidFill>
                <a:latin typeface="Lucida Sans" panose="020B0602030504020204" pitchFamily="34" charset="0"/>
              </a:rPr>
              <a:t>Spotlight 5</a:t>
            </a:r>
          </a:p>
          <a:p>
            <a:r>
              <a:rPr lang="en-US" sz="58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by </a:t>
            </a:r>
            <a:r>
              <a:rPr lang="en-US" sz="58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L.A.Nuzhnenko</a:t>
            </a:r>
            <a:endParaRPr lang="ru-RU" sz="58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i="1" dirty="0" smtClean="0">
                <a:solidFill>
                  <a:schemeClr val="accent5">
                    <a:lumMod val="50000"/>
                  </a:schemeClr>
                </a:solidFill>
                <a:latin typeface="Lucida Sans" panose="020B0602030504020204" pitchFamily="34" charset="0"/>
              </a:rPr>
              <a:t>Module 8a</a:t>
            </a:r>
            <a:endParaRPr lang="ru-RU" sz="88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1-tub-ru.yandex.net/i?id=189824571-1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82453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576006" y="2636912"/>
            <a:ext cx="7488832" cy="41044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Home task:</a:t>
            </a:r>
          </a:p>
          <a:p>
            <a:pPr algn="ctr"/>
            <a:r>
              <a:rPr lang="en-US" sz="5400" dirty="0" smtClean="0"/>
              <a:t>Ex. 9, page 97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148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777" y="206084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hlinkClick r:id="rId2"/>
              </a:rPr>
              <a:t>http://www.youtube.com/watch?v=nUeS6gabSkE</a:t>
            </a:r>
            <a:endParaRPr lang="en-US" sz="3600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14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38944"/>
              </p:ext>
            </p:extLst>
          </p:nvPr>
        </p:nvGraphicFramePr>
        <p:xfrm>
          <a:off x="124570" y="764704"/>
          <a:ext cx="8928993" cy="5974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82507"/>
                <a:gridCol w="4446486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Christmas Day</a:t>
                      </a:r>
                      <a:endParaRPr lang="ru-RU" sz="28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День защитника Отечества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Easter</a:t>
                      </a:r>
                      <a:endParaRPr lang="ru-RU" sz="28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День Победы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Boxing Day</a:t>
                      </a:r>
                      <a:endParaRPr lang="ru-RU" sz="28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Рождество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Good Friday</a:t>
                      </a:r>
                      <a:endParaRPr lang="ru-RU" sz="28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Весенний день отдыха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Spring Bank Holiday</a:t>
                      </a:r>
                      <a:endParaRPr lang="ru-RU" sz="28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День рождественских </a:t>
                      </a:r>
                      <a:r>
                        <a:rPr lang="ru-RU" sz="2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подарков </a:t>
                      </a:r>
                      <a:r>
                        <a:rPr lang="ru-RU" sz="2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(Второй день Рождества)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6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Victory Day</a:t>
                      </a:r>
                      <a:endParaRPr lang="ru-RU" sz="28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Пасха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Motherland Defender Day</a:t>
                      </a:r>
                      <a:endParaRPr lang="ru-RU" sz="28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Троица</a:t>
                      </a:r>
                      <a:endParaRPr lang="ru-RU" sz="28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Trinity</a:t>
                      </a:r>
                      <a:endParaRPr lang="ru-RU" sz="28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Великая пятница</a:t>
                      </a:r>
                      <a:endParaRPr lang="ru-RU" sz="28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1637" y="116632"/>
            <a:ext cx="889486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Match the name of the holiday in English and its variant in Russian.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Which of the holidays below do people celebrate in Russia, Great Britain, both?</a:t>
            </a:r>
            <a:endParaRPr lang="ru-RU" sz="3600" b="1" i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Lucida Sans" panose="020B0602030504020204" pitchFamily="34" charset="0"/>
                <a:ea typeface="Times New Roman"/>
              </a:rPr>
              <a:t>      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Lucida Sans" panose="020B0602030504020204" pitchFamily="34" charset="0"/>
                <a:ea typeface="Times New Roman"/>
              </a:rPr>
              <a:t>Christmas Day</a:t>
            </a:r>
            <a:r>
              <a:rPr lang="en-US" sz="3200" b="1" dirty="0" smtClean="0">
                <a:effectLst/>
                <a:latin typeface="Lucida Sans" panose="020B0602030504020204" pitchFamily="34" charset="0"/>
                <a:ea typeface="Times New Roman"/>
              </a:rPr>
              <a:t>         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Lucida Sans" panose="020B0602030504020204" pitchFamily="34" charset="0"/>
                <a:ea typeface="Times New Roman"/>
              </a:rPr>
              <a:t>Motherland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Lucida Sans" panose="020B0602030504020204" pitchFamily="34" charset="0"/>
                <a:ea typeface="Times New Roman"/>
              </a:rPr>
              <a:t> 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Lucida Sans" panose="020B0602030504020204" pitchFamily="34" charset="0"/>
                <a:ea typeface="Times New Roman"/>
              </a:rPr>
              <a:t>Defender Day </a:t>
            </a:r>
            <a:r>
              <a:rPr lang="en-US" sz="3200" b="1" dirty="0" smtClean="0">
                <a:effectLst/>
                <a:latin typeface="Lucida Sans" panose="020B0602030504020204" pitchFamily="34" charset="0"/>
                <a:ea typeface="Times New Roman"/>
              </a:rPr>
              <a:t>   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Lucida Sans" panose="020B0602030504020204" pitchFamily="34" charset="0"/>
                <a:ea typeface="Times New Roman"/>
              </a:rPr>
              <a:t>Spring Bank Holiday</a:t>
            </a:r>
            <a:r>
              <a:rPr lang="en-US" sz="3200" b="1" dirty="0" smtClean="0">
                <a:effectLst/>
                <a:latin typeface="Lucida Sans" panose="020B0602030504020204" pitchFamily="34" charset="0"/>
                <a:ea typeface="Times New Roman"/>
              </a:rPr>
              <a:t> </a:t>
            </a:r>
            <a:r>
              <a:rPr lang="ru-RU" sz="3200" b="1" dirty="0" smtClean="0">
                <a:effectLst/>
                <a:latin typeface="Lucida Sans" panose="020B0602030504020204" pitchFamily="34" charset="0"/>
                <a:ea typeface="Times New Roman"/>
              </a:rPr>
              <a:t> 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Lucida Sans" panose="020B0602030504020204" pitchFamily="34" charset="0"/>
                <a:ea typeface="Times New Roman"/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Lucida Sans" panose="020B0602030504020204" pitchFamily="34" charset="0"/>
                <a:ea typeface="Times New Roman"/>
              </a:rPr>
              <a:t>New Year’s Day </a:t>
            </a:r>
            <a:r>
              <a:rPr lang="en-US" sz="3200" b="1" dirty="0" smtClean="0">
                <a:effectLst/>
                <a:latin typeface="Lucida Sans" panose="020B0602030504020204" pitchFamily="34" charset="0"/>
                <a:ea typeface="Times New Roman"/>
              </a:rPr>
              <a:t>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Lucida Sans" panose="020B0602030504020204" pitchFamily="34" charset="0"/>
                <a:ea typeface="Times New Roman"/>
              </a:rPr>
              <a:t>Boxing Day</a:t>
            </a:r>
            <a:r>
              <a:rPr lang="en-US" sz="3200" b="1" dirty="0" smtClean="0">
                <a:effectLst/>
                <a:latin typeface="Lucida Sans" panose="020B0602030504020204" pitchFamily="34" charset="0"/>
                <a:ea typeface="Times New Roman"/>
              </a:rPr>
              <a:t>            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Lucida Sans" panose="020B0602030504020204" pitchFamily="34" charset="0"/>
                <a:ea typeface="Times New Roman"/>
              </a:rPr>
              <a:t>Constitution Day   </a:t>
            </a:r>
            <a:r>
              <a:rPr lang="en-US" sz="3200" b="1" dirty="0" smtClean="0">
                <a:effectLst/>
                <a:latin typeface="Lucida Sans" panose="020B0602030504020204" pitchFamily="34" charset="0"/>
                <a:ea typeface="Times New Roman"/>
              </a:rPr>
              <a:t> 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Lucida Sans" panose="020B0602030504020204" pitchFamily="34" charset="0"/>
                <a:ea typeface="Times New Roman"/>
              </a:rPr>
              <a:t>Guy Fawkes Night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effectLst/>
              <a:latin typeface="Lucida Sans" panose="020B0602030504020204" pitchFamily="34" charset="0"/>
              <a:ea typeface="Times New Roman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200" b="1" dirty="0" smtClean="0">
                <a:effectLst/>
                <a:latin typeface="Lucida Sans" panose="020B0602030504020204" pitchFamily="34" charset="0"/>
                <a:ea typeface="Times New Roman"/>
              </a:rPr>
              <a:t>  </a:t>
            </a:r>
            <a:r>
              <a:rPr lang="ru-RU" sz="3200" b="1" dirty="0" smtClean="0">
                <a:effectLst/>
                <a:latin typeface="Lucida Sans" panose="020B0602030504020204" pitchFamily="34" charset="0"/>
                <a:ea typeface="Times New Roman"/>
              </a:rPr>
              <a:t>  </a:t>
            </a:r>
            <a:r>
              <a:rPr lang="en-US" sz="3200" b="1" dirty="0" smtClean="0">
                <a:solidFill>
                  <a:srgbClr val="A30D5F"/>
                </a:solidFill>
                <a:effectLst/>
                <a:latin typeface="Lucida Sans" panose="020B0602030504020204" pitchFamily="34" charset="0"/>
                <a:ea typeface="Times New Roman"/>
              </a:rPr>
              <a:t>Victory Day   </a:t>
            </a:r>
            <a:r>
              <a:rPr lang="en-US" sz="3200" b="1" dirty="0" smtClean="0">
                <a:effectLst/>
                <a:latin typeface="Lucida Sans" panose="020B0602030504020204" pitchFamily="34" charset="0"/>
                <a:ea typeface="Times New Roman"/>
              </a:rPr>
              <a:t>         </a:t>
            </a:r>
            <a:r>
              <a:rPr lang="ru-RU" sz="3200" b="1" dirty="0" smtClean="0">
                <a:effectLst/>
                <a:latin typeface="Lucida Sans" panose="020B0602030504020204" pitchFamily="34" charset="0"/>
                <a:ea typeface="Times New Roman"/>
              </a:rPr>
              <a:t>    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Lucida Sans" panose="020B0602030504020204" pitchFamily="34" charset="0"/>
                <a:ea typeface="Times New Roman"/>
              </a:rPr>
              <a:t>Trinity</a:t>
            </a:r>
            <a:r>
              <a:rPr lang="en-US" sz="3200" b="1" dirty="0" smtClean="0">
                <a:effectLst/>
                <a:latin typeface="Lucida Sans" panose="020B0602030504020204" pitchFamily="34" charset="0"/>
                <a:ea typeface="Times New Roman"/>
              </a:rPr>
              <a:t>    </a:t>
            </a:r>
            <a:endParaRPr lang="ru-RU" sz="32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55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17" y="25011"/>
            <a:ext cx="864096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Look at the list of festivals. Which of them do people celebrate in summer/ spring/autumn/winter?</a:t>
            </a:r>
            <a:endParaRPr lang="ru-RU" sz="2800" i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Times New Roman"/>
              </a:rPr>
              <a:t> 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What countries do people celebrate these holidays in?</a:t>
            </a:r>
            <a:endParaRPr lang="ru-RU" sz="2800" b="1" i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dirty="0" smtClean="0">
                <a:solidFill>
                  <a:srgbClr val="A30D5F"/>
                </a:solidFill>
                <a:effectLst/>
                <a:latin typeface="Times New Roman"/>
                <a:ea typeface="Times New Roman"/>
              </a:rPr>
              <a:t>Holi</a:t>
            </a:r>
            <a:endParaRPr lang="ru-RU" sz="3200" dirty="0" smtClean="0">
              <a:solidFill>
                <a:srgbClr val="A30D5F"/>
              </a:solidFill>
              <a:effectLst/>
              <a:latin typeface="Times New Roman"/>
              <a:ea typeface="Times New Roman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dirty="0" smtClean="0">
                <a:solidFill>
                  <a:srgbClr val="A30D5F"/>
                </a:solidFill>
                <a:effectLst/>
                <a:latin typeface="Times New Roman"/>
                <a:ea typeface="Times New Roman"/>
              </a:rPr>
              <a:t>Easter </a:t>
            </a:r>
            <a:r>
              <a:rPr lang="ru-RU" sz="3200" dirty="0" smtClean="0">
                <a:solidFill>
                  <a:srgbClr val="A30D5F"/>
                </a:solidFill>
                <a:effectLst/>
                <a:latin typeface="Times New Roman"/>
                <a:ea typeface="Times New Roman"/>
              </a:rPr>
              <a:t>                    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dirty="0" smtClean="0">
                <a:solidFill>
                  <a:srgbClr val="A30D5F"/>
                </a:solidFill>
                <a:effectLst/>
                <a:latin typeface="Times New Roman"/>
                <a:ea typeface="Times New Roman"/>
              </a:rPr>
              <a:t>Thanksgiving</a:t>
            </a:r>
            <a:endParaRPr lang="ru-RU" sz="3200" dirty="0" smtClean="0">
              <a:solidFill>
                <a:srgbClr val="A30D5F"/>
              </a:solidFill>
              <a:effectLst/>
              <a:latin typeface="Times New Roman"/>
              <a:ea typeface="Times New Roman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dirty="0" smtClean="0">
                <a:solidFill>
                  <a:srgbClr val="A30D5F"/>
                </a:solidFill>
                <a:effectLst/>
                <a:latin typeface="Times New Roman"/>
                <a:ea typeface="Times New Roman"/>
              </a:rPr>
              <a:t>Boxing Day</a:t>
            </a:r>
            <a:endParaRPr lang="ru-RU" sz="3200" dirty="0" smtClean="0">
              <a:solidFill>
                <a:srgbClr val="A30D5F"/>
              </a:solidFill>
              <a:effectLst/>
              <a:latin typeface="Times New Roman"/>
              <a:ea typeface="Times New Roman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dirty="0" smtClean="0">
                <a:solidFill>
                  <a:srgbClr val="A30D5F"/>
                </a:solidFill>
                <a:effectLst/>
                <a:latin typeface="Times New Roman"/>
                <a:ea typeface="Times New Roman"/>
              </a:rPr>
              <a:t>The banana festival</a:t>
            </a:r>
            <a:endParaRPr lang="ru-RU" sz="3200" dirty="0" smtClean="0">
              <a:solidFill>
                <a:srgbClr val="A30D5F"/>
              </a:solidFill>
              <a:effectLst/>
              <a:latin typeface="Times New Roman"/>
              <a:ea typeface="Times New Roman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dirty="0" smtClean="0">
                <a:solidFill>
                  <a:srgbClr val="A30D5F"/>
                </a:solidFill>
                <a:effectLst/>
                <a:latin typeface="Times New Roman"/>
                <a:ea typeface="Times New Roman"/>
              </a:rPr>
              <a:t>Trinity</a:t>
            </a:r>
            <a:endParaRPr lang="ru-RU" sz="3200" dirty="0" smtClean="0">
              <a:solidFill>
                <a:srgbClr val="A30D5F"/>
              </a:solidFill>
              <a:effectLst/>
              <a:latin typeface="Times New Roman"/>
              <a:ea typeface="Times New Roman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dirty="0" err="1" smtClean="0">
                <a:solidFill>
                  <a:srgbClr val="A30D5F"/>
                </a:solidFill>
                <a:effectLst/>
                <a:latin typeface="Times New Roman"/>
                <a:ea typeface="Times New Roman"/>
              </a:rPr>
              <a:t>Chuseok</a:t>
            </a:r>
            <a:endParaRPr lang="ru-RU" sz="3200" dirty="0">
              <a:solidFill>
                <a:srgbClr val="A30D5F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15 Дорожка 15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088" y="18448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3615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Ex.4, page 97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52230"/>
              </p:ext>
            </p:extLst>
          </p:nvPr>
        </p:nvGraphicFramePr>
        <p:xfrm>
          <a:off x="298107" y="1196752"/>
          <a:ext cx="8568952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103"/>
                <a:gridCol w="1102373"/>
                <a:gridCol w="3204356"/>
                <a:gridCol w="1080120"/>
              </a:tblGrid>
              <a:tr h="1036915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7030A0"/>
                          </a:solidFill>
                        </a:rPr>
                        <a:t>summer</a:t>
                      </a:r>
                      <a:endParaRPr lang="ru-RU" sz="4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7030A0"/>
                          </a:solidFill>
                        </a:rPr>
                        <a:t>street</a:t>
                      </a:r>
                      <a:endParaRPr lang="ru-RU" sz="4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6915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rgbClr val="7030A0"/>
                          </a:solidFill>
                        </a:rPr>
                        <a:t>water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rgbClr val="7030A0"/>
                          </a:solidFill>
                        </a:rPr>
                        <a:t>play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036915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rgbClr val="7030A0"/>
                          </a:solidFill>
                        </a:rPr>
                        <a:t>light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rgbClr val="7030A0"/>
                          </a:solidFill>
                        </a:rPr>
                        <a:t>dress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036915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rgbClr val="7030A0"/>
                          </a:solidFill>
                        </a:rPr>
                        <a:t>fire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rgbClr val="7030A0"/>
                          </a:solidFill>
                        </a:rPr>
                        <a:t>watch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036915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rgbClr val="7030A0"/>
                          </a:solidFill>
                        </a:rPr>
                        <a:t>paint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rgbClr val="7030A0"/>
                          </a:solidFill>
                        </a:rPr>
                        <a:t>cook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1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8847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Speak about the holiday you like most of all. Use the questions as a guide to your speech.</a:t>
            </a:r>
            <a:r>
              <a:rPr lang="ru-RU" sz="2800" b="1" i="1" dirty="0" smtClean="0">
                <a:solidFill>
                  <a:srgbClr val="A30D5F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A30D5F"/>
                </a:solidFill>
                <a:effectLst/>
                <a:latin typeface="Times New Roman"/>
                <a:ea typeface="Times New Roman"/>
              </a:rPr>
            </a:br>
            <a:endParaRPr lang="ru-RU" sz="2800" i="1" dirty="0" smtClean="0">
              <a:solidFill>
                <a:srgbClr val="A30D5F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/>
              </a:rPr>
              <a:t>What holiday do you like most of all? Why? </a:t>
            </a:r>
            <a:endParaRPr lang="ru-RU" sz="28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/>
              </a:rPr>
              <a:t>Do you know the history of this holiday? What is special about this day? How did people start to celebrate this day?</a:t>
            </a:r>
            <a:endParaRPr lang="ru-RU" sz="28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/>
              </a:rPr>
              <a:t>When do you celebrate it? </a:t>
            </a:r>
            <a:endParaRPr lang="ru-RU" sz="28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/>
              </a:rPr>
              <a:t>How do you prepare for it? </a:t>
            </a:r>
            <a:endParaRPr lang="ru-RU" sz="28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/>
              </a:rPr>
              <a:t>How do you congratulate your nearest and dearest on this holiday? </a:t>
            </a:r>
            <a:endParaRPr lang="ru-RU" sz="28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/>
              </a:rPr>
              <a:t>What do you like to get as a present for this celebration?</a:t>
            </a:r>
            <a:endParaRPr lang="ru-RU" sz="28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/>
              </a:rPr>
              <a:t>Do you (Does your mum) cook any special meal on this day? What do you have for holiday dinner?</a:t>
            </a:r>
            <a:endParaRPr lang="ru-RU" sz="28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5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734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Write </a:t>
            </a:r>
            <a:r>
              <a:rPr lang="en-US" sz="3200" b="1" i="1" dirty="0" smtClean="0">
                <a:effectLst/>
                <a:latin typeface="Times New Roman"/>
                <a:ea typeface="Times New Roman"/>
              </a:rPr>
              <a:t>a/an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or </a:t>
            </a:r>
            <a:r>
              <a:rPr lang="en-US" sz="3200" b="1" i="1" dirty="0" smtClean="0">
                <a:effectLst/>
                <a:latin typeface="Times New Roman"/>
                <a:ea typeface="Times New Roman"/>
              </a:rPr>
              <a:t>some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. </a:t>
            </a:r>
            <a:endParaRPr lang="ru-RU" sz="32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Times New Roman"/>
              </a:rPr>
              <a:t> </a:t>
            </a:r>
            <a:r>
              <a:rPr lang="it-IT" sz="32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Times New Roman"/>
              </a:rPr>
              <a:t>_____rice                            _____apple</a:t>
            </a:r>
            <a:endParaRPr lang="ru-RU" sz="3200" i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32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Times New Roman"/>
              </a:rPr>
              <a:t>_____spaghetti                     _____banana</a:t>
            </a:r>
            <a:endParaRPr lang="ru-RU" sz="3200" i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32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Times New Roman"/>
              </a:rPr>
              <a:t>_____butter                          _____bread</a:t>
            </a:r>
            <a:endParaRPr lang="ru-RU" sz="3200" i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32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Times New Roman"/>
              </a:rPr>
              <a:t>_____egg                              _____spoon</a:t>
            </a:r>
            <a:endParaRPr lang="ru-RU" sz="3200" i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Times New Roman"/>
              </a:rPr>
              <a:t>_____milk                            _____salt</a:t>
            </a:r>
            <a:endParaRPr lang="ru-RU" sz="3200" i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Times New Roman"/>
              </a:rPr>
              <a:t>_____water                          _____ice cream</a:t>
            </a:r>
            <a:endParaRPr lang="ru-RU" sz="3200" i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Times New Roman"/>
              </a:rPr>
              <a:t>_____tea                              _____coffee</a:t>
            </a:r>
            <a:endParaRPr lang="ru-RU" sz="3200" i="1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96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66880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</a:rPr>
              <a:t>Ex.7, page 97</a:t>
            </a:r>
          </a:p>
          <a:p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</a:rPr>
              <a:t>Listen and tick the correct picture.</a:t>
            </a:r>
            <a:endParaRPr lang="ru-RU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16 Дорожка 16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39560" y="1340768"/>
            <a:ext cx="406400" cy="40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708920"/>
            <a:ext cx="3986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Ex.8, page 97</a:t>
            </a:r>
          </a:p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Listen and repeat.</a:t>
            </a:r>
            <a:endParaRPr lang="ru-RU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17 Дорожка 17 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5896" y="40050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161</Words>
  <Application>Microsoft Office PowerPoint</Application>
  <PresentationFormat>Экран (4:3)</PresentationFormat>
  <Paragraphs>68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Module 8a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</dc:creator>
  <cp:lastModifiedBy>Е</cp:lastModifiedBy>
  <cp:revision>9</cp:revision>
  <dcterms:created xsi:type="dcterms:W3CDTF">2014-03-17T15:51:59Z</dcterms:created>
  <dcterms:modified xsi:type="dcterms:W3CDTF">2014-03-17T17:43:26Z</dcterms:modified>
</cp:coreProperties>
</file>