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3gp" ContentType="vide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1F47-68F9-4062-A8F4-A9D6E06ED35E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EE1-1E33-4CE0-A9FE-681D1501247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1F47-68F9-4062-A8F4-A9D6E06ED35E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EE1-1E33-4CE0-A9FE-681D150124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1F47-68F9-4062-A8F4-A9D6E06ED35E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EE1-1E33-4CE0-A9FE-681D150124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1F47-68F9-4062-A8F4-A9D6E06ED35E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EE1-1E33-4CE0-A9FE-681D1501247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1F47-68F9-4062-A8F4-A9D6E06ED35E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EE1-1E33-4CE0-A9FE-681D150124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1F47-68F9-4062-A8F4-A9D6E06ED35E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EE1-1E33-4CE0-A9FE-681D1501247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1F47-68F9-4062-A8F4-A9D6E06ED35E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EE1-1E33-4CE0-A9FE-681D1501247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1F47-68F9-4062-A8F4-A9D6E06ED35E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EE1-1E33-4CE0-A9FE-681D150124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1F47-68F9-4062-A8F4-A9D6E06ED35E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EE1-1E33-4CE0-A9FE-681D150124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1F47-68F9-4062-A8F4-A9D6E06ED35E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EE1-1E33-4CE0-A9FE-681D150124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71F47-68F9-4062-A8F4-A9D6E06ED35E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5AEE1-1E33-4CE0-A9FE-681D1501247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2671F47-68F9-4062-A8F4-A9D6E06ED35E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25AEE1-1E33-4CE0-A9FE-681D150124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3gp"/><Relationship Id="rId1" Type="http://schemas.microsoft.com/office/2007/relationships/media" Target="../media/media1.3g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F:\2013-14\6-&#1082;&#1083;&#1072;&#1089;&#1089;\&#1052;&#1086;&#1076;&#1091;&#1083;&#1100;%208-6&#1082;&#1083;&#1072;&#1089;&#1089;\English%20Russia%2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077072"/>
            <a:ext cx="5637010" cy="882119"/>
          </a:xfrm>
        </p:spPr>
        <p:txBody>
          <a:bodyPr>
            <a:noAutofit/>
          </a:bodyPr>
          <a:lstStyle/>
          <a:p>
            <a:pPr algn="r"/>
            <a:r>
              <a:rPr lang="en-US" sz="4800" i="1" dirty="0" smtClean="0">
                <a:solidFill>
                  <a:schemeClr val="accent3">
                    <a:lumMod val="75000"/>
                  </a:schemeClr>
                </a:solidFill>
              </a:rPr>
              <a:t>Spotlight 6</a:t>
            </a:r>
          </a:p>
          <a:p>
            <a:pPr algn="r"/>
            <a:r>
              <a:rPr lang="en-US" sz="4800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L.A.Nuzhnenko</a:t>
            </a:r>
            <a:endParaRPr lang="ru-RU" sz="4800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836712"/>
            <a:ext cx="7175351" cy="1793167"/>
          </a:xfrm>
        </p:spPr>
        <p:txBody>
          <a:bodyPr/>
          <a:lstStyle/>
          <a:p>
            <a:r>
              <a:rPr lang="en-US" sz="7200" b="0" i="1" dirty="0" smtClean="0">
                <a:solidFill>
                  <a:schemeClr val="accent3">
                    <a:lumMod val="50000"/>
                  </a:schemeClr>
                </a:solidFill>
              </a:rPr>
              <a:t>Module 8d</a:t>
            </a:r>
            <a:br>
              <a:rPr lang="en-US" sz="7200" b="0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7200" b="0" i="1" dirty="0" smtClean="0">
                <a:solidFill>
                  <a:schemeClr val="accent3">
                    <a:lumMod val="50000"/>
                  </a:schemeClr>
                </a:solidFill>
              </a:rPr>
              <a:t>English in Use</a:t>
            </a:r>
            <a:endParaRPr lang="ru-RU" sz="7200" b="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5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850" y="332656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https://www.youtube.com/watch?v=7otAJa3jui8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Row Row Row Your Boat.3g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574" y="1196752"/>
            <a:ext cx="8982073" cy="50524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850" y="4864173"/>
            <a:ext cx="850284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</a:rPr>
              <a:t>Row, row, row your boat gently down the stream</a:t>
            </a:r>
          </a:p>
          <a:p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</a:rPr>
              <a:t>Merrily, merrily, merrily, merrily,</a:t>
            </a:r>
          </a:p>
          <a:p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</a:rPr>
              <a:t>Life is but a dream.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20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5699" y="117692"/>
            <a:ext cx="8928992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857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857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857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857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857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857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857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857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857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5775" algn="l"/>
              </a:tabLst>
            </a:pPr>
            <a:r>
              <a:rPr kumimoji="0" lang="en-US" altLang="ru-RU" sz="2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Listen and read the text about The Empire State Building and choose the correct answer.</a:t>
            </a:r>
            <a:endParaRPr kumimoji="0" lang="ru-RU" altLang="ru-RU" sz="24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5775" algn="l"/>
              </a:tabLst>
            </a:pPr>
            <a:endParaRPr kumimoji="0" lang="ru-RU" alt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85775" algn="l"/>
              </a:tabLst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altLang="ru-RU" sz="28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 BLANCA" panose="02000000000000000000" pitchFamily="2" charset="0"/>
                <a:ea typeface="Times New Roman" pitchFamily="18" charset="0"/>
              </a:rPr>
              <a:t>The Empire State Building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85775" algn="l"/>
              </a:tabLst>
            </a:pP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is the tallest building in the world.</a:t>
            </a:r>
            <a:endParaRPr kumimoji="0" lang="ru-RU" altLang="ru-RU" sz="24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85775" algn="l"/>
              </a:tabLst>
            </a:pP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is the tallest building in New York.</a:t>
            </a:r>
            <a:endParaRPr lang="ru-RU" altLang="ru-RU" sz="2400" i="1" dirty="0">
              <a:solidFill>
                <a:srgbClr val="7030A0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85775" algn="l"/>
              </a:tabLst>
            </a:pPr>
            <a:r>
              <a:rPr kumimoji="0" lang="en-US" altLang="ru-RU" sz="2800" b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 BLANCA" panose="02000000000000000000" pitchFamily="2" charset="0"/>
                <a:ea typeface="Times New Roman" pitchFamily="18" charset="0"/>
              </a:rPr>
              <a:t>It took….. to complete</a:t>
            </a:r>
            <a:r>
              <a:rPr kumimoji="0" lang="en-US" altLang="ru-RU" sz="28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.</a:t>
            </a:r>
            <a:endParaRPr kumimoji="0" lang="ru-RU" altLang="ru-RU" sz="28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85775" algn="l"/>
              </a:tabLst>
            </a:pP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410 days	</a:t>
            </a:r>
            <a:endParaRPr kumimoji="0" lang="ru-RU" altLang="ru-RU" sz="24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85775" algn="l"/>
              </a:tabLst>
            </a:pP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420 days</a:t>
            </a:r>
            <a:endParaRPr lang="ru-RU" altLang="ru-RU" sz="2400" i="1" dirty="0">
              <a:solidFill>
                <a:srgbClr val="7030A0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85775" algn="l"/>
              </a:tabLst>
            </a:pPr>
            <a:r>
              <a:rPr kumimoji="0" lang="en-US" altLang="ru-RU" sz="2800" b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 BLANCA" panose="02000000000000000000" pitchFamily="2" charset="0"/>
                <a:ea typeface="Times New Roman" pitchFamily="18" charset="0"/>
              </a:rPr>
              <a:t>At the Empire State Building most visitors go straight to the</a:t>
            </a:r>
            <a:r>
              <a:rPr kumimoji="0" lang="ru-RU" altLang="ru-RU" sz="2800" b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</a:rPr>
              <a:t>…</a:t>
            </a:r>
            <a:r>
              <a:rPr kumimoji="0" lang="en-US" altLang="ru-RU" sz="2800" b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 BLANCA" panose="02000000000000000000" pitchFamily="2" charset="0"/>
                <a:ea typeface="Times New Roman" pitchFamily="18" charset="0"/>
              </a:rPr>
              <a:t> </a:t>
            </a:r>
            <a:endParaRPr kumimoji="0" lang="ru-RU" altLang="ru-RU" sz="2800" b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85775" algn="l"/>
              </a:tabLst>
            </a:pP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Laboratory.</a:t>
            </a:r>
            <a:endParaRPr kumimoji="0" lang="ru-RU" altLang="ru-RU" sz="24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485775" algn="l"/>
              </a:tabLst>
            </a:pP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Observatory.</a:t>
            </a:r>
            <a:endParaRPr lang="ru-RU" altLang="ru-RU" sz="2400" i="1" dirty="0">
              <a:solidFill>
                <a:srgbClr val="7030A0"/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85775" algn="l"/>
              </a:tabLst>
            </a:pPr>
            <a:r>
              <a:rPr kumimoji="0" lang="en-US" altLang="ru-RU" sz="2800" b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 BLANCA" panose="02000000000000000000" pitchFamily="2" charset="0"/>
                <a:ea typeface="Times New Roman" pitchFamily="18" charset="0"/>
              </a:rPr>
              <a:t>The building can be white, green, blue, purple, red and orange</a:t>
            </a:r>
            <a:r>
              <a:rPr kumimoji="0" lang="ru-RU" altLang="ru-RU" sz="2800" b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ea typeface="Times New Roman" pitchFamily="18" charset="0"/>
              </a:rPr>
              <a:t>…</a:t>
            </a:r>
            <a:endParaRPr kumimoji="0" lang="ru-RU" altLang="ru-RU" sz="2800" b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85775" algn="l"/>
              </a:tabLst>
            </a:pP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1.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depending on the day of the week.</a:t>
            </a:r>
            <a:endParaRPr kumimoji="0" lang="ru-RU" altLang="ru-RU" sz="24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85775" algn="l"/>
              </a:tabLst>
            </a:pPr>
            <a:r>
              <a:rPr kumimoji="0" lang="ru-RU" altLang="ru-RU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2.</a:t>
            </a:r>
            <a:r>
              <a:rPr kumimoji="0" lang="en-US" altLang="ru-RU" sz="2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</a:rPr>
              <a:t>depending on the occasion.</a:t>
            </a:r>
            <a:endParaRPr kumimoji="0" lang="en-US" altLang="ru-RU" sz="24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</a:endParaRPr>
          </a:p>
        </p:txBody>
      </p:sp>
      <p:pic>
        <p:nvPicPr>
          <p:cNvPr id="3" name="Ex. 2a, p. 8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20272" y="1052736"/>
            <a:ext cx="576064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7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284096"/>
              </p:ext>
            </p:extLst>
          </p:nvPr>
        </p:nvGraphicFramePr>
        <p:xfrm>
          <a:off x="87151" y="1987423"/>
          <a:ext cx="8962324" cy="49377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962324"/>
              </a:tblGrid>
              <a:tr h="40449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The total height of the </a:t>
                      </a:r>
                      <a:r>
                        <a:rPr lang="en-US" sz="24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Ostankino</a:t>
                      </a:r>
                      <a:r>
                        <a:rPr lang="en-US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Tower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(</a:t>
                      </a:r>
                      <a:r>
                        <a:rPr lang="ru-RU" sz="24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designed</a:t>
                      </a:r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by</a:t>
                      </a:r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Nikolai</a:t>
                      </a:r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Nikitin</a:t>
                      </a:r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)</a:t>
                      </a:r>
                      <a:r>
                        <a:rPr lang="en-US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 is 540 meters</a:t>
                      </a:r>
                      <a:r>
                        <a:rPr lang="en-US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Construction</a:t>
                      </a:r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began</a:t>
                      </a:r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in</a:t>
                      </a:r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 1963 </a:t>
                      </a:r>
                      <a:r>
                        <a:rPr lang="ru-RU" sz="24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and</a:t>
                      </a:r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was</a:t>
                      </a:r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completed</a:t>
                      </a:r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24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in</a:t>
                      </a:r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 1967. </a:t>
                      </a:r>
                      <a:r>
                        <a:rPr lang="en-US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It is the highest freestanding building in Europe and Asia. At one time, the </a:t>
                      </a:r>
                      <a:r>
                        <a:rPr lang="en-US" sz="2400" b="1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Ostankino</a:t>
                      </a:r>
                      <a:r>
                        <a:rPr lang="en-US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 TV Tower was the highest construction in the world. This grandiose construction has 45 levels, tens of ring decks and </a:t>
                      </a:r>
                      <a:r>
                        <a:rPr lang="en-US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balconies</a:t>
                      </a:r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.</a:t>
                      </a:r>
                      <a:r>
                        <a:rPr lang="en-US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It has also got a restaurant called “The seventh sky” with a glass revolving floor. The restaurant opens a fantastic view over Moscow. 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2345" y="0"/>
            <a:ext cx="600182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Arial" pitchFamily="34" charset="0"/>
              </a:rPr>
              <a:t>Read about </a:t>
            </a:r>
            <a:r>
              <a:rPr kumimoji="0" lang="en-US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Arial" pitchFamily="34" charset="0"/>
              </a:rPr>
              <a:t>Ostankino</a:t>
            </a:r>
            <a:r>
              <a:rPr kumimoji="0" lang="en-US" altLang="ru-RU" sz="2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Arial" pitchFamily="34" charset="0"/>
              </a:rPr>
              <a:t> Tower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1" i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Arial" pitchFamily="34" charset="0"/>
              </a:rPr>
              <a:t>                    and make an outline of the text:</a:t>
            </a:r>
            <a:endParaRPr kumimoji="0" lang="en-US" altLang="ru-RU" sz="2400" b="1" i="1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2049" name="Picture 1" descr="ostankino tower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624"/>
            <a:ext cx="2461251" cy="311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2345" y="955900"/>
            <a:ext cx="38430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When:                             Who:</a:t>
            </a:r>
            <a:endParaRPr kumimoji="0" lang="ru-RU" altLang="ru-RU" sz="24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Height:                            What:</a:t>
            </a:r>
            <a:endParaRPr kumimoji="0" lang="en-US" altLang="ru-RU" sz="24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79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328278"/>
              </p:ext>
            </p:extLst>
          </p:nvPr>
        </p:nvGraphicFramePr>
        <p:xfrm>
          <a:off x="271859" y="2132856"/>
          <a:ext cx="8784976" cy="38404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92030"/>
                <a:gridCol w="439294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I’d like to book some theatre tickets, please!</a:t>
                      </a:r>
                      <a:endParaRPr lang="ru-RU" sz="2800" b="1" i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i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 </a:t>
                      </a:r>
                      <a:endParaRPr lang="ru-RU" sz="2800" b="0" i="1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How would you like to pay?</a:t>
                      </a:r>
                      <a:endParaRPr lang="ru-RU" sz="2800" b="1" i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i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 </a:t>
                      </a:r>
                      <a:endParaRPr lang="ru-RU" sz="2800" b="0" i="1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Which play would you like to see?</a:t>
                      </a:r>
                      <a:endParaRPr lang="ru-RU" sz="2800" b="1" i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i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 </a:t>
                      </a:r>
                      <a:endParaRPr lang="ru-RU" sz="2800" b="0" i="1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Can I pay by credit card?</a:t>
                      </a:r>
                      <a:endParaRPr lang="ru-RU" sz="2800" b="1" i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i="1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 </a:t>
                      </a:r>
                      <a:endParaRPr lang="ru-RU" sz="2800" b="0" i="1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Give me the number and the expiry date.</a:t>
                      </a:r>
                      <a:endParaRPr lang="ru-RU" sz="2800" b="1" i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i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 </a:t>
                      </a:r>
                      <a:endParaRPr lang="ru-RU" sz="2800" b="0" i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Enjoy the show!</a:t>
                      </a:r>
                      <a:endParaRPr lang="ru-RU" sz="2800" b="1" i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0" i="1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</a:rPr>
                        <a:t> </a:t>
                      </a:r>
                      <a:endParaRPr lang="ru-RU" sz="2800" b="0" i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378822"/>
            <a:ext cx="82089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Translate the sentences into Russian.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ru-RU" sz="2800" b="1" i="1" dirty="0" smtClean="0">
                <a:solidFill>
                  <a:schemeClr val="accent3">
                    <a:lumMod val="50000"/>
                  </a:schemeClr>
                </a:solidFill>
                <a:cs typeface="Arial" pitchFamily="34" charset="0"/>
              </a:rPr>
              <a:t>Listen and act out.</a:t>
            </a:r>
            <a:endParaRPr kumimoji="0" lang="en-US" altLang="ru-RU" sz="2800" b="0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4" name="Ex. 1, p. 8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24532" y="764704"/>
            <a:ext cx="694432" cy="69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8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0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659021"/>
              </p:ext>
            </p:extLst>
          </p:nvPr>
        </p:nvGraphicFramePr>
        <p:xfrm>
          <a:off x="1368908" y="2276872"/>
          <a:ext cx="6077585" cy="449654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38475"/>
                <a:gridCol w="303911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[au]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[</a:t>
                      </a:r>
                      <a:r>
                        <a:rPr lang="en-US" sz="2800" dirty="0" err="1">
                          <a:effectLst/>
                          <a:latin typeface="Times New Roman"/>
                          <a:ea typeface="Times New Roman"/>
                        </a:rPr>
                        <a:t>əu</a:t>
                      </a: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]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560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108520" y="252235"/>
            <a:ext cx="939802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haroni" panose="02010803020104030203" pitchFamily="2" charset="-79"/>
              </a:rPr>
              <a:t>   Ex.4, page 82.</a:t>
            </a:r>
            <a:r>
              <a:rPr kumimoji="0" lang="en-US" altLang="ru-RU" sz="2800" b="1" i="1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haroni" panose="02010803020104030203" pitchFamily="2" charset="-79"/>
              </a:rPr>
              <a:t> </a:t>
            </a:r>
            <a:r>
              <a:rPr kumimoji="0" lang="en-US" altLang="ru-RU" sz="2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haroni" panose="02010803020104030203" pitchFamily="2" charset="-79"/>
              </a:rPr>
              <a:t>Listen, tick</a:t>
            </a:r>
            <a:r>
              <a:rPr kumimoji="0" lang="en-US" altLang="ru-RU" sz="2800" b="1" i="1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haroni" panose="02010803020104030203" pitchFamily="2" charset="-79"/>
              </a:rPr>
              <a:t> and</a:t>
            </a:r>
            <a:r>
              <a:rPr kumimoji="0" lang="en-US" altLang="ru-RU" sz="2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haroni" panose="02010803020104030203" pitchFamily="2" charset="-79"/>
              </a:rPr>
              <a:t> repeat.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Times New Roman" pitchFamily="18" charset="0"/>
                <a:cs typeface="Aharoni" panose="02010803020104030203" pitchFamily="2" charset="-79"/>
              </a:rPr>
              <a:t>    Group the words according to the sound [au] or [</a:t>
            </a:r>
            <a:r>
              <a:rPr kumimoji="0" lang="en-US" altLang="ru-RU" sz="24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Times New Roman" pitchFamily="18" charset="0"/>
                <a:cs typeface="Aharoni" panose="02010803020104030203" pitchFamily="2" charset="-79"/>
              </a:rPr>
              <a:t>əu</a:t>
            </a:r>
            <a:r>
              <a:rPr kumimoji="0" lang="en-US" altLang="ru-RU" sz="2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haroni" panose="02010803020104030203" pitchFamily="2" charset="-79"/>
                <a:ea typeface="Times New Roman" pitchFamily="18" charset="0"/>
                <a:cs typeface="Aharoni" panose="02010803020104030203" pitchFamily="2" charset="-79"/>
              </a:rPr>
              <a:t>]:</a:t>
            </a:r>
            <a:endParaRPr kumimoji="0" lang="ru-RU" altLang="ru-RU" sz="2400" b="0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haroni" panose="02010803020104030203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ea typeface="Times New Roman" pitchFamily="18" charset="0"/>
                <a:cs typeface="Aharoni" panose="02010803020104030203" pitchFamily="2" charset="-79"/>
              </a:rPr>
              <a:t>Cow, bone, road, round, row, coal, house, toast, how, low, now</a:t>
            </a:r>
            <a:endParaRPr kumimoji="0" lang="ru-RU" altLang="ru-RU" sz="2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cs typeface="Aharoni" panose="02010803020104030203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x. 4, p. 8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43293" y="2838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3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  <a:effectLst/>
                <a:latin typeface="Lucida Bright" panose="02040602050505020304" pitchFamily="18" charset="0"/>
                <a:ea typeface="Times New Roman"/>
              </a:rPr>
              <a:t>Read out the sentences as fast and correct as you can. </a:t>
            </a:r>
            <a:endParaRPr lang="ru-RU" sz="2800" b="1" i="1" dirty="0" smtClean="0">
              <a:solidFill>
                <a:schemeClr val="accent6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228600" algn="l"/>
              </a:tabLst>
            </a:pP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Lucida Bright" panose="02040602050505020304" pitchFamily="18" charset="0"/>
                <a:ea typeface="Times New Roman"/>
              </a:rPr>
              <a:t>Now, now! –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Ну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Lucida Bright" panose="02040602050505020304" pitchFamily="18" charset="0"/>
                <a:ea typeface="Times New Roman"/>
              </a:rPr>
              <a:t>,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ну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Lucida Bright" panose="02040602050505020304" pitchFamily="18" charset="0"/>
                <a:ea typeface="Times New Roman"/>
              </a:rPr>
              <a:t>!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Успокойся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Lucida Bright" panose="02040602050505020304" pitchFamily="18" charset="0"/>
                <a:ea typeface="Times New Roman"/>
              </a:rPr>
              <a:t>! </a:t>
            </a:r>
            <a:endParaRPr lang="ru-RU" sz="2800" b="1" i="1" dirty="0" smtClean="0">
              <a:solidFill>
                <a:schemeClr val="accent3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228600" algn="l"/>
              </a:tabLst>
            </a:pP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Lucida Bright" panose="02040602050505020304" pitchFamily="18" charset="0"/>
                <a:ea typeface="Times New Roman"/>
              </a:rPr>
              <a:t>It’s bound to be found out. –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Это непременно обнаружится.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228600" algn="l"/>
              </a:tabLst>
            </a:pP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Lucida Bright" panose="02040602050505020304" pitchFamily="18" charset="0"/>
                <a:ea typeface="Times New Roman"/>
              </a:rPr>
              <a:t>Out of the house to the grounds! –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Ну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Lucida Bright" panose="02040602050505020304" pitchFamily="18" charset="0"/>
                <a:ea typeface="Times New Roman"/>
              </a:rPr>
              <a:t>-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ка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Lucida Bright" panose="02040602050505020304" pitchFamily="18" charset="0"/>
                <a:ea typeface="Times New Roman"/>
              </a:rPr>
              <a:t>,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все на свежий воздух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Lucida Bright" panose="02040602050505020304" pitchFamily="18" charset="0"/>
                <a:ea typeface="Times New Roman"/>
              </a:rPr>
              <a:t>!</a:t>
            </a:r>
            <a:endParaRPr lang="ru-RU" sz="2800" b="1" i="1" dirty="0" smtClean="0">
              <a:solidFill>
                <a:schemeClr val="accent3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228600" algn="l"/>
              </a:tabLst>
            </a:pP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Lucida Bright" panose="02040602050505020304" pitchFamily="18" charset="0"/>
                <a:ea typeface="Times New Roman"/>
              </a:rPr>
              <a:t>It’s a cold coal to blow at. –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Это безнадежное дело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Lucida Bright" panose="02040602050505020304" pitchFamily="18" charset="0"/>
                <a:ea typeface="Times New Roman"/>
              </a:rPr>
              <a:t>.</a:t>
            </a:r>
            <a:endParaRPr lang="ru-RU" sz="2800" b="1" i="1" dirty="0" smtClean="0">
              <a:solidFill>
                <a:schemeClr val="accent3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228600" algn="l"/>
              </a:tabLst>
            </a:pP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Lucida Bright" panose="02040602050505020304" pitchFamily="18" charset="0"/>
                <a:ea typeface="Times New Roman"/>
              </a:rPr>
              <a:t> Go slow. – 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Не спеши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Lucida Bright" panose="02040602050505020304" pitchFamily="18" charset="0"/>
                <a:ea typeface="Times New Roman"/>
              </a:rPr>
              <a:t>. (</a:t>
            </a:r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/>
                <a:ea typeface="Times New Roman"/>
              </a:rPr>
              <a:t>Будь осмотрительным</a:t>
            </a:r>
            <a:r>
              <a:rPr lang="en-US" sz="28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Lucida Bright" panose="02040602050505020304" pitchFamily="18" charset="0"/>
                <a:ea typeface="Times New Roman"/>
              </a:rPr>
              <a:t>.) 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322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3" y="116632"/>
            <a:ext cx="885698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4">
                    <a:lumMod val="50000"/>
                  </a:schemeClr>
                </a:solidFill>
              </a:rPr>
              <a:t>Put the adjectives in the correct form.</a:t>
            </a:r>
          </a:p>
          <a:p>
            <a:endParaRPr lang="en-US" sz="2400" b="1" i="1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sz="2400" b="1" i="1" dirty="0" smtClean="0">
                <a:solidFill>
                  <a:schemeClr val="accent4">
                    <a:lumMod val="50000"/>
                  </a:schemeClr>
                </a:solidFill>
              </a:rPr>
              <a:t>My sister is the ________ (good) pupil in her class.</a:t>
            </a:r>
          </a:p>
          <a:p>
            <a:pPr marL="457200" indent="-457200">
              <a:buAutoNum type="arabicPeriod"/>
            </a:pPr>
            <a:r>
              <a:rPr lang="en-US" sz="2400" b="1" i="1" dirty="0" smtClean="0">
                <a:solidFill>
                  <a:schemeClr val="accent4">
                    <a:lumMod val="50000"/>
                  </a:schemeClr>
                </a:solidFill>
              </a:rPr>
              <a:t>It is a very ________ (funny) English book.</a:t>
            </a:r>
          </a:p>
          <a:p>
            <a:pPr marL="457200" indent="-457200">
              <a:buAutoNum type="arabicPeriod"/>
            </a:pPr>
            <a:r>
              <a:rPr lang="en-US" sz="2400" b="1" i="1" dirty="0" smtClean="0">
                <a:solidFill>
                  <a:schemeClr val="accent4">
                    <a:lumMod val="50000"/>
                  </a:schemeClr>
                </a:solidFill>
              </a:rPr>
              <a:t>This baby is the __________ (smart) baby in the world.</a:t>
            </a:r>
          </a:p>
          <a:p>
            <a:pPr marL="457200" indent="-457200">
              <a:buAutoNum type="arabicPeriod"/>
            </a:pPr>
            <a:r>
              <a:rPr lang="en-US" sz="2400" b="1" i="1" dirty="0" smtClean="0">
                <a:solidFill>
                  <a:schemeClr val="accent4">
                    <a:lumMod val="50000"/>
                  </a:schemeClr>
                </a:solidFill>
              </a:rPr>
              <a:t>My bike is __________ (small) than your bike.</a:t>
            </a:r>
          </a:p>
          <a:p>
            <a:pPr marL="457200" indent="-457200">
              <a:buAutoNum type="arabicPeriod"/>
            </a:pPr>
            <a:r>
              <a:rPr lang="en-US" sz="2400" b="1" i="1" dirty="0" smtClean="0">
                <a:solidFill>
                  <a:schemeClr val="accent4">
                    <a:lumMod val="50000"/>
                  </a:schemeClr>
                </a:solidFill>
              </a:rPr>
              <a:t>Tigers are _________ (big) than dogs.</a:t>
            </a:r>
          </a:p>
          <a:p>
            <a:pPr marL="457200" indent="-457200">
              <a:buAutoNum type="arabicPeriod"/>
            </a:pPr>
            <a:r>
              <a:rPr lang="en-US" sz="2400" b="1" i="1" dirty="0" smtClean="0">
                <a:solidFill>
                  <a:schemeClr val="accent4">
                    <a:lumMod val="50000"/>
                  </a:schemeClr>
                </a:solidFill>
              </a:rPr>
              <a:t>The dog is a _________ (clever) pet.</a:t>
            </a:r>
          </a:p>
          <a:p>
            <a:pPr marL="457200" indent="-457200">
              <a:buAutoNum type="arabicPeriod"/>
            </a:pPr>
            <a:r>
              <a:rPr lang="en-US" sz="2400" b="1" i="1" dirty="0" smtClean="0">
                <a:solidFill>
                  <a:schemeClr val="accent4">
                    <a:lumMod val="50000"/>
                  </a:schemeClr>
                </a:solidFill>
              </a:rPr>
              <a:t>I think giraffes are the ________________ (beautiful) animals.</a:t>
            </a:r>
          </a:p>
          <a:p>
            <a:pPr marL="457200" indent="-457200">
              <a:buAutoNum type="arabicPeriod"/>
            </a:pPr>
            <a:r>
              <a:rPr lang="en-US" sz="2400" b="1" i="1" dirty="0" smtClean="0">
                <a:solidFill>
                  <a:schemeClr val="accent4">
                    <a:lumMod val="50000"/>
                  </a:schemeClr>
                </a:solidFill>
              </a:rPr>
              <a:t>Mary is as ________ (old) as Henry.</a:t>
            </a:r>
          </a:p>
          <a:p>
            <a:pPr marL="457200" indent="-457200">
              <a:buAutoNum type="arabicPeriod"/>
            </a:pPr>
            <a:r>
              <a:rPr lang="en-US" sz="2400" b="1" i="1" dirty="0" smtClean="0">
                <a:solidFill>
                  <a:schemeClr val="accent4">
                    <a:lumMod val="50000"/>
                  </a:schemeClr>
                </a:solidFill>
              </a:rPr>
              <a:t>The water in the ocean is _________ </a:t>
            </a:r>
            <a:r>
              <a:rPr lang="en-US" sz="2400" b="1" i="1" smtClean="0">
                <a:solidFill>
                  <a:schemeClr val="accent4">
                    <a:lumMod val="50000"/>
                  </a:schemeClr>
                </a:solidFill>
              </a:rPr>
              <a:t>(cold) </a:t>
            </a:r>
            <a:r>
              <a:rPr lang="en-US" sz="2400" b="1" i="1" dirty="0" smtClean="0">
                <a:solidFill>
                  <a:schemeClr val="accent4">
                    <a:lumMod val="50000"/>
                  </a:schemeClr>
                </a:solidFill>
              </a:rPr>
              <a:t>than in this lake.</a:t>
            </a:r>
          </a:p>
          <a:p>
            <a:pPr marL="457200" indent="-457200">
              <a:buAutoNum type="arabicPeriod"/>
            </a:pPr>
            <a:r>
              <a:rPr lang="en-US" sz="2400" b="1" i="1" dirty="0" smtClean="0">
                <a:solidFill>
                  <a:schemeClr val="accent4">
                    <a:lumMod val="50000"/>
                  </a:schemeClr>
                </a:solidFill>
              </a:rPr>
              <a:t>My book is ___________________ (interesting) than yours.</a:t>
            </a:r>
          </a:p>
          <a:p>
            <a:pPr marL="457200" indent="-457200">
              <a:buAutoNum type="arabicPeriod"/>
            </a:pPr>
            <a:r>
              <a:rPr lang="en-US" sz="2400" b="1" i="1" dirty="0" smtClean="0">
                <a:solidFill>
                  <a:schemeClr val="accent4">
                    <a:lumMod val="50000"/>
                  </a:schemeClr>
                </a:solidFill>
              </a:rPr>
              <a:t>I think he is the ____________ (happy) boy here.</a:t>
            </a:r>
          </a:p>
          <a:p>
            <a:pPr marL="457200" indent="-457200">
              <a:buAutoNum type="arabicPeriod"/>
            </a:pPr>
            <a:r>
              <a:rPr lang="en-US" sz="2400" b="1" i="1" dirty="0" smtClean="0">
                <a:solidFill>
                  <a:schemeClr val="accent4">
                    <a:lumMod val="50000"/>
                  </a:schemeClr>
                </a:solidFill>
              </a:rPr>
              <a:t>I’m sure you can be __________ (happy) than you’re feeling now.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4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347</TotalTime>
  <Words>531</Words>
  <Application>Microsoft Office PowerPoint</Application>
  <PresentationFormat>Экран (4:3)</PresentationFormat>
  <Paragraphs>77</Paragraphs>
  <Slides>8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Module 8d English in Use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</dc:creator>
  <cp:lastModifiedBy>Е</cp:lastModifiedBy>
  <cp:revision>14</cp:revision>
  <dcterms:created xsi:type="dcterms:W3CDTF">2014-03-30T14:14:37Z</dcterms:created>
  <dcterms:modified xsi:type="dcterms:W3CDTF">2014-03-31T17:56:57Z</dcterms:modified>
</cp:coreProperties>
</file>