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2" r:id="rId4"/>
    <p:sldId id="257" r:id="rId5"/>
    <p:sldId id="261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1E199A-311B-4A40-9BEB-A4DEEE195B11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91DF92-DBCB-4BE2-8FFA-DFABE09BF5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thank%20you&amp;fp=0&amp;img_url=http://photos-b.ak.fbcdn.net/hphotos-ak-ash3/553834_10151055721112075_1034438585_s.jpg&amp;pos=21&amp;uinfo=ww-1515-wh-759-fw-1290-fh-553-pd-1.2499949932098388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AR BLANCA" panose="02000000000000000000" pitchFamily="2" charset="0"/>
              </a:rPr>
              <a:t>Spotlight 5</a:t>
            </a:r>
          </a:p>
          <a:p>
            <a:pPr algn="r"/>
            <a:r>
              <a:rPr lang="en-US" sz="7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L.A.Nuzhnenko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175351" cy="1793167"/>
          </a:xfrm>
        </p:spPr>
        <p:txBody>
          <a:bodyPr/>
          <a:lstStyle/>
          <a:p>
            <a:r>
              <a:rPr lang="en-US" sz="9600" b="0" i="1" dirty="0" smtClean="0">
                <a:solidFill>
                  <a:schemeClr val="accent3">
                    <a:lumMod val="50000"/>
                  </a:schemeClr>
                </a:solidFill>
                <a:latin typeface="AR BLANCA" panose="02000000000000000000" pitchFamily="2" charset="0"/>
              </a:rPr>
              <a:t>Module 9a</a:t>
            </a:r>
            <a:endParaRPr lang="ru-RU" sz="9600" b="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70485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dirty="0" smtClean="0">
                <a:effectLst/>
                <a:latin typeface="Franklin Gothic Book" panose="020B0503020102020204" pitchFamily="34" charset="0"/>
                <a:ea typeface="Times New Roman"/>
              </a:rPr>
              <a:t>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Listen to the speaker.</a:t>
            </a:r>
          </a:p>
          <a:p>
            <a:pPr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 a. Imitate the intonation and the pronunciation.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Time flies!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Stop piping the eye like a crocodile!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Mind your eye!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Christie will fill the bill!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It isn’t cricket!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b. Match the translation.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Это нечестно!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Гляди в оба!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Кристи будет гвоздем программы!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Время летит!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Не реви!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81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46723"/>
              </p:ext>
            </p:extLst>
          </p:nvPr>
        </p:nvGraphicFramePr>
        <p:xfrm>
          <a:off x="313390" y="1212050"/>
          <a:ext cx="8640795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407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         bakery          florist’s          café        shoe shop         newsagent’s </a:t>
                      </a:r>
                      <a:r>
                        <a:rPr lang="en-US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greengrocer’s                  toy shop           bookshop               chemist’s </a:t>
                      </a:r>
                      <a:endParaRPr lang="ru-RU" sz="24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                  </a:t>
                      </a:r>
                      <a:r>
                        <a:rPr lang="en-US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 </a:t>
                      </a:r>
                      <a:r>
                        <a:rPr lang="en-US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record </a:t>
                      </a:r>
                      <a:r>
                        <a:rPr lang="en-US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shop      clothes shop     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jeweller’s</a:t>
                      </a:r>
                      <a:endParaRPr lang="ru-RU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883" y="2276872"/>
            <a:ext cx="8783810" cy="391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We buy bouquets at ________________.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 love cakes. I buy them at _______________.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When I need pills I go to ________________. 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 want to buy a book of sonnets by W. Shakespeare. So I need to find the nearest ______________.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Mummy, where can I buy a new CD of Diana Krall? – You can do it at ______________. It’s in jazz section.</a:t>
            </a:r>
            <a:endParaRPr kumimoji="0" lang="en-US" alt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83" y="4766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Complete the sentences. </a:t>
            </a:r>
            <a:r>
              <a:rPr lang="en-US" altLang="ru-RU" sz="2400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Use </a:t>
            </a: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the names of the shops in the frame.</a:t>
            </a:r>
            <a:endParaRPr lang="ru-RU" altLang="ru-RU" sz="2400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75" y="116632"/>
            <a:ext cx="216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Ex.1a, page 106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6282342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Ex.1b, page 106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Fill in the gaps with a/an, the.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"/>
              <a:tabLst>
                <a:tab pos="2286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He has got ____ cat. ____ cat is on the sofa.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"/>
              <a:tabLst>
                <a:tab pos="2286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She sees ____ monkey. ____ monkey is funny.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"/>
              <a:tabLst>
                <a:tab pos="2286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We have got ____ house. ____ house is big.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"/>
              <a:tabLst>
                <a:tab pos="2286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They see ____ flower. ____ flower is red.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"/>
              <a:tabLst>
                <a:tab pos="228600" algn="l"/>
              </a:tabLs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I read ____ book. ____ book is very interesting.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57008"/>
              </p:ext>
            </p:extLst>
          </p:nvPr>
        </p:nvGraphicFramePr>
        <p:xfrm>
          <a:off x="666655" y="649724"/>
          <a:ext cx="7560840" cy="60196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</a:tblGrid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‘s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‘s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‘s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‘s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‘s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‘s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155630"/>
            <a:ext cx="6336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Word search. Find 11 names of the shops.</a:t>
            </a:r>
            <a:endParaRPr kumimoji="0" lang="en-US" alt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42054"/>
              </p:ext>
            </p:extLst>
          </p:nvPr>
        </p:nvGraphicFramePr>
        <p:xfrm>
          <a:off x="45819" y="1508301"/>
          <a:ext cx="9001001" cy="2627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00020"/>
                <a:gridCol w="3000020"/>
                <a:gridCol w="3000961"/>
              </a:tblGrid>
              <a:tr h="4332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HERCULES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BASEMENT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Food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FIRST FLOOR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Childrenswear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toys, stationary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THIRD FLOOR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Food court, game zone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GROUND FLOOR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Shoes, sportswear, cosmetics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SECOND FLOOR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Menswear,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ladieswear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FOURTH FLOOR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Furniture, electrical goods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819" y="4149080"/>
            <a:ext cx="897527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Look at the department store again and say which floor you will go to buy: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An armchair                                       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 packet of tea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 TV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971" y="3038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i="1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Look at the department store plan. </a:t>
            </a:r>
            <a:endParaRPr lang="en-US" altLang="ru-RU" sz="2800" b="1" i="1" dirty="0" smtClean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en-US" altLang="ru-RU" sz="2800" b="1" i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Which </a:t>
            </a:r>
            <a:r>
              <a:rPr lang="en-US" altLang="ru-RU" sz="2800" b="1" i="1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shops do you usually visit when you go shopping?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316055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 lipstick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 tie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 pair of boots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1852" y="5304191"/>
            <a:ext cx="448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Clothes for your little sister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en-US" altLang="ru-RU" sz="2400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Pencils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ru-RU" sz="2400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 </a:t>
            </a: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skirt</a:t>
            </a: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9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Ex.2, page 106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30 Дорожка 30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59929"/>
            <a:ext cx="406400" cy="40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268760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Ex.3, 4 – page 107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918" y="5796405"/>
            <a:ext cx="201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Ex.6, page 107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31 Дорожка 31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5877272"/>
            <a:ext cx="406400" cy="406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91683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Complete the dialogue and act it out: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 A: Can I ___________you?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B: Yes, ___________. I’m _______________ for a tie.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A: They are on the second _______________.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B: ____________you very __________.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/>
              </a:rPr>
              <a:t>A: You are ________________.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6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1-tub-ru.yandex.net/i?id=189824571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2453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55537"/>
            <a:ext cx="8856984" cy="2308324"/>
          </a:xfrm>
          <a:prstGeom prst="rect">
            <a:avLst/>
          </a:prstGeom>
          <a:solidFill>
            <a:srgbClr val="CCFFCC"/>
          </a:solidFill>
          <a:ln w="28575">
            <a:solidFill>
              <a:srgbClr val="7030A0"/>
            </a:solidFill>
          </a:ln>
          <a:effectLst>
            <a:glow rad="101600">
              <a:srgbClr val="F79646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4"/>
              </a:buBlip>
              <a:tabLst>
                <a:tab pos="457200" algn="l"/>
              </a:tabLst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Design the department store of your dream.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4"/>
              </a:buBlip>
              <a:tabLst>
                <a:tab pos="457200" algn="l"/>
              </a:tabLst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Include as many your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favourite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 shops as you can.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4"/>
              </a:buBlip>
              <a:tabLst>
                <a:tab pos="457200" algn="l"/>
              </a:tabLst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Write its address, draw the plan of it and create an advertisement to attract new buyers to your department store.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63148" y="1700808"/>
            <a:ext cx="7742617" cy="33843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Home task: 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a) </a:t>
            </a:r>
            <a:r>
              <a:rPr lang="en-US" sz="4000" b="1" i="1" dirty="0" smtClean="0">
                <a:solidFill>
                  <a:schemeClr val="bg1"/>
                </a:solidFill>
                <a:latin typeface="Calibri"/>
              </a:rPr>
              <a:t>Ex.7 – page 107</a:t>
            </a:r>
            <a:br>
              <a:rPr lang="en-US" sz="4000" b="1" i="1" dirty="0" smtClean="0">
                <a:solidFill>
                  <a:schemeClr val="bg1"/>
                </a:solidFill>
                <a:latin typeface="Calibri"/>
              </a:rPr>
            </a:br>
            <a:r>
              <a:rPr lang="en-US" sz="3200" b="1" i="1" kern="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b) Project.</a:t>
            </a:r>
            <a:endParaRPr lang="ru-RU" sz="3200" b="1" i="1" kern="0" dirty="0">
              <a:solidFill>
                <a:schemeClr val="bg1"/>
              </a:solidFill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512</Words>
  <Application>Microsoft Office PowerPoint</Application>
  <PresentationFormat>Экран (4:3)</PresentationFormat>
  <Paragraphs>218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1_Воздушный поток</vt:lpstr>
      <vt:lpstr>Module 9a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Е</cp:lastModifiedBy>
  <cp:revision>15</cp:revision>
  <dcterms:created xsi:type="dcterms:W3CDTF">2014-04-07T18:13:19Z</dcterms:created>
  <dcterms:modified xsi:type="dcterms:W3CDTF">2014-05-04T11:55:12Z</dcterms:modified>
</cp:coreProperties>
</file>